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32"/>
  </p:notesMasterIdLst>
  <p:sldIdLst>
    <p:sldId id="269" r:id="rId5"/>
    <p:sldId id="327" r:id="rId6"/>
    <p:sldId id="297" r:id="rId7"/>
    <p:sldId id="355" r:id="rId8"/>
    <p:sldId id="341" r:id="rId9"/>
    <p:sldId id="342" r:id="rId10"/>
    <p:sldId id="343" r:id="rId11"/>
    <p:sldId id="346" r:id="rId12"/>
    <p:sldId id="347" r:id="rId13"/>
    <p:sldId id="296" r:id="rId14"/>
    <p:sldId id="331" r:id="rId15"/>
    <p:sldId id="351" r:id="rId16"/>
    <p:sldId id="315" r:id="rId17"/>
    <p:sldId id="348" r:id="rId18"/>
    <p:sldId id="352" r:id="rId19"/>
    <p:sldId id="321" r:id="rId20"/>
    <p:sldId id="332" r:id="rId21"/>
    <p:sldId id="353" r:id="rId22"/>
    <p:sldId id="336" r:id="rId23"/>
    <p:sldId id="354" r:id="rId24"/>
    <p:sldId id="335" r:id="rId25"/>
    <p:sldId id="333" r:id="rId26"/>
    <p:sldId id="350" r:id="rId27"/>
    <p:sldId id="356" r:id="rId28"/>
    <p:sldId id="329" r:id="rId29"/>
    <p:sldId id="330" r:id="rId30"/>
    <p:sldId id="328" r:id="rId31"/>
  </p:sldIdLst>
  <p:sldSz cx="12188825" cy="6858000"/>
  <p:notesSz cx="6858000" cy="9144000"/>
  <p:defaultTextStyle>
    <a:defPPr>
      <a:defRPr lang="en-US"/>
    </a:defPPr>
    <a:lvl1pPr marL="0" algn="l" defTabSz="560143" rtl="0" eaLnBrk="1" latinLnBrk="0" hangingPunct="1">
      <a:defRPr sz="2206" kern="1200">
        <a:solidFill>
          <a:schemeClr val="tx1"/>
        </a:solidFill>
        <a:latin typeface="+mn-lt"/>
        <a:ea typeface="+mn-ea"/>
        <a:cs typeface="+mn-cs"/>
      </a:defRPr>
    </a:lvl1pPr>
    <a:lvl2pPr marL="560143" algn="l" defTabSz="560143" rtl="0" eaLnBrk="1" latinLnBrk="0" hangingPunct="1">
      <a:defRPr sz="2206" kern="1200">
        <a:solidFill>
          <a:schemeClr val="tx1"/>
        </a:solidFill>
        <a:latin typeface="+mn-lt"/>
        <a:ea typeface="+mn-ea"/>
        <a:cs typeface="+mn-cs"/>
      </a:defRPr>
    </a:lvl2pPr>
    <a:lvl3pPr marL="1120287" algn="l" defTabSz="560143" rtl="0" eaLnBrk="1" latinLnBrk="0" hangingPunct="1">
      <a:defRPr sz="2206" kern="1200">
        <a:solidFill>
          <a:schemeClr val="tx1"/>
        </a:solidFill>
        <a:latin typeface="+mn-lt"/>
        <a:ea typeface="+mn-ea"/>
        <a:cs typeface="+mn-cs"/>
      </a:defRPr>
    </a:lvl3pPr>
    <a:lvl4pPr marL="1680430" algn="l" defTabSz="560143" rtl="0" eaLnBrk="1" latinLnBrk="0" hangingPunct="1">
      <a:defRPr sz="2206" kern="1200">
        <a:solidFill>
          <a:schemeClr val="tx1"/>
        </a:solidFill>
        <a:latin typeface="+mn-lt"/>
        <a:ea typeface="+mn-ea"/>
        <a:cs typeface="+mn-cs"/>
      </a:defRPr>
    </a:lvl4pPr>
    <a:lvl5pPr marL="2240572" algn="l" defTabSz="560143" rtl="0" eaLnBrk="1" latinLnBrk="0" hangingPunct="1">
      <a:defRPr sz="2206" kern="1200">
        <a:solidFill>
          <a:schemeClr val="tx1"/>
        </a:solidFill>
        <a:latin typeface="+mn-lt"/>
        <a:ea typeface="+mn-ea"/>
        <a:cs typeface="+mn-cs"/>
      </a:defRPr>
    </a:lvl5pPr>
    <a:lvl6pPr marL="2800715" algn="l" defTabSz="560143" rtl="0" eaLnBrk="1" latinLnBrk="0" hangingPunct="1">
      <a:defRPr sz="2206" kern="1200">
        <a:solidFill>
          <a:schemeClr val="tx1"/>
        </a:solidFill>
        <a:latin typeface="+mn-lt"/>
        <a:ea typeface="+mn-ea"/>
        <a:cs typeface="+mn-cs"/>
      </a:defRPr>
    </a:lvl6pPr>
    <a:lvl7pPr marL="3360858" algn="l" defTabSz="560143" rtl="0" eaLnBrk="1" latinLnBrk="0" hangingPunct="1">
      <a:defRPr sz="2206" kern="1200">
        <a:solidFill>
          <a:schemeClr val="tx1"/>
        </a:solidFill>
        <a:latin typeface="+mn-lt"/>
        <a:ea typeface="+mn-ea"/>
        <a:cs typeface="+mn-cs"/>
      </a:defRPr>
    </a:lvl7pPr>
    <a:lvl8pPr marL="3921002" algn="l" defTabSz="560143" rtl="0" eaLnBrk="1" latinLnBrk="0" hangingPunct="1">
      <a:defRPr sz="2206" kern="1200">
        <a:solidFill>
          <a:schemeClr val="tx1"/>
        </a:solidFill>
        <a:latin typeface="+mn-lt"/>
        <a:ea typeface="+mn-ea"/>
        <a:cs typeface="+mn-cs"/>
      </a:defRPr>
    </a:lvl8pPr>
    <a:lvl9pPr marL="4481145" algn="l" defTabSz="560143" rtl="0" eaLnBrk="1" latinLnBrk="0" hangingPunct="1">
      <a:defRPr sz="22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7FF9A-4A92-5D74-CEA5-0AD9235BB30E}" name="Katelyn Durkin" initials="" userId="S::katelyn.durkin@bestfriends.org::21058e8a-d3bd-4ac3-acc2-9f7548e70f58" providerId="AD"/>
  <p188:author id="{0332A0A9-E93A-E178-C2B7-B6ACDADE6704}" name="Gina Barker" initials="GB" userId="S::ginab@bestfriends.org::fbced645-c338-4e3a-bab9-4b23a4b5d5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EA2D9-BC29-B14C-B726-282AFE6D4922}" v="46" dt="2024-10-22T20:53:54.680"/>
    <p1510:client id="{296796C5-2EDE-D519-8827-9A1550733CEA}" v="44" dt="2024-10-22T18:51:48.209"/>
    <p1510:client id="{93FC2E8D-E8C8-AAD0-2373-9E9541308482}" v="711" dt="2024-10-22T20:44:04.776"/>
    <p1510:client id="{F69ACEC8-F8FE-1F97-4961-7BC2C7D98555}" v="3" dt="2024-10-24T16:02:57.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56"/>
        <p:guide pos="383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CE442-37AA-41C7-B79A-55F0CE621520}"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87AEAC32-5253-4B1F-B6B1-2854FCD1BD9B}">
      <dgm:prSet phldrT="[Text]" phldr="0"/>
      <dgm:spPr/>
      <dgm:t>
        <a:bodyPr/>
        <a:lstStyle/>
        <a:p>
          <a:pPr rtl="0"/>
          <a:r>
            <a:rPr lang="en-US">
              <a:solidFill>
                <a:schemeClr val="bg1"/>
              </a:solidFill>
              <a:latin typeface="Arial" panose="020B0604020202020204"/>
            </a:rPr>
            <a:t>Make it personal</a:t>
          </a:r>
          <a:endParaRPr lang="en-US">
            <a:solidFill>
              <a:schemeClr val="bg1"/>
            </a:solidFill>
          </a:endParaRPr>
        </a:p>
      </dgm:t>
    </dgm:pt>
    <dgm:pt modelId="{215456FE-B9D4-42D9-9B94-7DECAD1DD477}" type="parTrans" cxnId="{27F80A1C-564C-4B50-8BA6-6C02E035CF93}">
      <dgm:prSet/>
      <dgm:spPr/>
      <dgm:t>
        <a:bodyPr/>
        <a:lstStyle/>
        <a:p>
          <a:endParaRPr lang="en-US"/>
        </a:p>
      </dgm:t>
    </dgm:pt>
    <dgm:pt modelId="{559DF395-050F-463F-BF61-3843C79D00DF}" type="sibTrans" cxnId="{27F80A1C-564C-4B50-8BA6-6C02E035CF93}">
      <dgm:prSet/>
      <dgm:spPr/>
      <dgm:t>
        <a:bodyPr/>
        <a:lstStyle/>
        <a:p>
          <a:endParaRPr lang="en-US"/>
        </a:p>
      </dgm:t>
    </dgm:pt>
    <dgm:pt modelId="{D9D35F19-A1CE-4291-942E-6F1F18CE6560}">
      <dgm:prSet phldrT="[Text]" phldr="0"/>
      <dgm:spPr/>
      <dgm:t>
        <a:bodyPr/>
        <a:lstStyle/>
        <a:p>
          <a:pPr rtl="0"/>
          <a:r>
            <a:rPr lang="en-US">
              <a:solidFill>
                <a:schemeClr val="bg1"/>
              </a:solidFill>
              <a:latin typeface="Arial" panose="020B0604020202020204"/>
            </a:rPr>
            <a:t>Recognize the donor's impact</a:t>
          </a:r>
          <a:endParaRPr lang="en-US">
            <a:solidFill>
              <a:schemeClr val="bg1"/>
            </a:solidFill>
          </a:endParaRPr>
        </a:p>
      </dgm:t>
    </dgm:pt>
    <dgm:pt modelId="{0A4D9013-94EB-49FF-B8C4-B831B7B19440}" type="parTrans" cxnId="{433F2A66-B4B0-4BE7-91F2-08EF95DDA1A7}">
      <dgm:prSet/>
      <dgm:spPr/>
      <dgm:t>
        <a:bodyPr/>
        <a:lstStyle/>
        <a:p>
          <a:endParaRPr lang="en-US"/>
        </a:p>
      </dgm:t>
    </dgm:pt>
    <dgm:pt modelId="{D90FB924-2BE1-4D6D-AD7F-344012205BDB}" type="sibTrans" cxnId="{433F2A66-B4B0-4BE7-91F2-08EF95DDA1A7}">
      <dgm:prSet/>
      <dgm:spPr/>
      <dgm:t>
        <a:bodyPr/>
        <a:lstStyle/>
        <a:p>
          <a:endParaRPr lang="en-US"/>
        </a:p>
      </dgm:t>
    </dgm:pt>
    <dgm:pt modelId="{22E92260-A2BC-4AF2-827A-4382C5487645}">
      <dgm:prSet phldrT="[Text]" phldr="0"/>
      <dgm:spPr/>
      <dgm:t>
        <a:bodyPr/>
        <a:lstStyle/>
        <a:p>
          <a:pPr rtl="0"/>
          <a:r>
            <a:rPr lang="en-US">
              <a:solidFill>
                <a:schemeClr val="bg1"/>
              </a:solidFill>
              <a:latin typeface="Arial" panose="020B0604020202020204"/>
            </a:rPr>
            <a:t>Share ONE powerful story of impact with photo(s)</a:t>
          </a:r>
          <a:endParaRPr lang="en-US">
            <a:solidFill>
              <a:schemeClr val="bg1"/>
            </a:solidFill>
          </a:endParaRPr>
        </a:p>
      </dgm:t>
    </dgm:pt>
    <dgm:pt modelId="{9951556E-A0AD-489E-9FA8-4731C77DC5CF}" type="parTrans" cxnId="{C10FEA77-B355-450E-9985-1DF7FE5FFC7A}">
      <dgm:prSet/>
      <dgm:spPr/>
      <dgm:t>
        <a:bodyPr/>
        <a:lstStyle/>
        <a:p>
          <a:endParaRPr lang="en-US"/>
        </a:p>
      </dgm:t>
    </dgm:pt>
    <dgm:pt modelId="{6C2B5A14-0032-448A-A0AA-08F3041C84F9}" type="sibTrans" cxnId="{C10FEA77-B355-450E-9985-1DF7FE5FFC7A}">
      <dgm:prSet/>
      <dgm:spPr/>
      <dgm:t>
        <a:bodyPr/>
        <a:lstStyle/>
        <a:p>
          <a:endParaRPr lang="en-US"/>
        </a:p>
      </dgm:t>
    </dgm:pt>
    <dgm:pt modelId="{50BA8ABC-216A-4F07-80DB-03C0F3E02132}">
      <dgm:prSet phldr="0"/>
      <dgm:spPr/>
      <dgm:t>
        <a:bodyPr/>
        <a:lstStyle/>
        <a:p>
          <a:r>
            <a:rPr lang="en-US">
              <a:solidFill>
                <a:schemeClr val="bg1"/>
              </a:solidFill>
              <a:latin typeface="Arial" panose="020B0604020202020204"/>
            </a:rPr>
            <a:t>Make a clear </a:t>
          </a:r>
          <a:br>
            <a:rPr lang="en-US">
              <a:solidFill>
                <a:schemeClr val="bg1"/>
              </a:solidFill>
              <a:latin typeface="Arial" panose="020B0604020202020204"/>
            </a:rPr>
          </a:br>
          <a:r>
            <a:rPr lang="en-US">
              <a:solidFill>
                <a:schemeClr val="bg1"/>
              </a:solidFill>
              <a:latin typeface="Arial" panose="020B0604020202020204"/>
            </a:rPr>
            <a:t>Call To Action</a:t>
          </a:r>
          <a:endParaRPr lang="en-US">
            <a:solidFill>
              <a:schemeClr val="bg1"/>
            </a:solidFill>
          </a:endParaRPr>
        </a:p>
      </dgm:t>
    </dgm:pt>
    <dgm:pt modelId="{381AB1A9-28B6-4E67-B94F-302185B1CF36}" type="parTrans" cxnId="{EB5CADD6-A1EF-4399-B694-177F4B81B92E}">
      <dgm:prSet/>
      <dgm:spPr/>
    </dgm:pt>
    <dgm:pt modelId="{7A4F8FBC-6FBF-4DF7-9316-B9FF070A37EF}" type="sibTrans" cxnId="{EB5CADD6-A1EF-4399-B694-177F4B81B92E}">
      <dgm:prSet/>
      <dgm:spPr/>
      <dgm:t>
        <a:bodyPr/>
        <a:lstStyle/>
        <a:p>
          <a:endParaRPr lang="en-US"/>
        </a:p>
      </dgm:t>
    </dgm:pt>
    <dgm:pt modelId="{7419E480-2C91-4719-AB45-8AF2716B7AF4}">
      <dgm:prSet phldr="0"/>
      <dgm:spPr/>
      <dgm:t>
        <a:bodyPr/>
        <a:lstStyle/>
        <a:p>
          <a:pPr rtl="0"/>
          <a:r>
            <a:rPr lang="en-US">
              <a:solidFill>
                <a:schemeClr val="bg1"/>
              </a:solidFill>
              <a:latin typeface="Arial"/>
              <a:cs typeface="Calibri"/>
            </a:rPr>
            <a:t>Create a sense of urgency*</a:t>
          </a:r>
        </a:p>
      </dgm:t>
    </dgm:pt>
    <dgm:pt modelId="{C413A706-2205-4E68-9253-7209ECFA10BE}" type="parTrans" cxnId="{EF769105-B3B0-4C3C-8390-C962406ACA0C}">
      <dgm:prSet/>
      <dgm:spPr/>
    </dgm:pt>
    <dgm:pt modelId="{E0F2BB3C-D0BF-403C-9189-6386F68E24D2}" type="sibTrans" cxnId="{EF769105-B3B0-4C3C-8390-C962406ACA0C}">
      <dgm:prSet/>
      <dgm:spPr/>
      <dgm:t>
        <a:bodyPr/>
        <a:lstStyle/>
        <a:p>
          <a:endParaRPr lang="en-US"/>
        </a:p>
      </dgm:t>
    </dgm:pt>
    <dgm:pt modelId="{33A6275F-D663-43BD-B758-02A202E1C063}">
      <dgm:prSet phldr="0"/>
      <dgm:spPr/>
      <dgm:t>
        <a:bodyPr/>
        <a:lstStyle/>
        <a:p>
          <a:pPr rtl="0"/>
          <a:r>
            <a:rPr lang="en-US">
              <a:solidFill>
                <a:schemeClr val="bg1"/>
              </a:solidFill>
              <a:latin typeface="Arial" panose="020B0604020202020204"/>
            </a:rPr>
            <a:t>Share what the donor has helped you accomplish</a:t>
          </a:r>
        </a:p>
      </dgm:t>
    </dgm:pt>
    <dgm:pt modelId="{83786769-6294-40C7-AD27-C6E7B3ADCBCD}" type="parTrans" cxnId="{18BB1A15-2772-4E90-B105-749E17A6DD39}">
      <dgm:prSet/>
      <dgm:spPr/>
    </dgm:pt>
    <dgm:pt modelId="{02EDFD97-42CC-4726-9C14-645C19D98A0C}" type="sibTrans" cxnId="{18BB1A15-2772-4E90-B105-749E17A6DD39}">
      <dgm:prSet/>
      <dgm:spPr/>
      <dgm:t>
        <a:bodyPr/>
        <a:lstStyle/>
        <a:p>
          <a:endParaRPr lang="en-US"/>
        </a:p>
      </dgm:t>
    </dgm:pt>
    <dgm:pt modelId="{5A0B0558-5102-4DEE-B44F-F6BDD3C6CB98}">
      <dgm:prSet phldr="0"/>
      <dgm:spPr/>
      <dgm:t>
        <a:bodyPr/>
        <a:lstStyle/>
        <a:p>
          <a:pPr rtl="0"/>
          <a:r>
            <a:rPr lang="en-US">
              <a:solidFill>
                <a:schemeClr val="bg1"/>
              </a:solidFill>
              <a:latin typeface="Arial"/>
              <a:cs typeface="Calibri"/>
            </a:rPr>
            <a:t>Share the impact they can make with their gift</a:t>
          </a:r>
        </a:p>
      </dgm:t>
    </dgm:pt>
    <dgm:pt modelId="{99C699A1-91BB-455B-B9DD-FFDAA6274D01}" type="parTrans" cxnId="{A895A533-E96E-4D5C-90D5-7531E637E501}">
      <dgm:prSet/>
      <dgm:spPr/>
    </dgm:pt>
    <dgm:pt modelId="{C9E3B272-92CA-4DFB-B2DD-5F2A173EE0E2}" type="sibTrans" cxnId="{A895A533-E96E-4D5C-90D5-7531E637E501}">
      <dgm:prSet/>
      <dgm:spPr/>
      <dgm:t>
        <a:bodyPr/>
        <a:lstStyle/>
        <a:p>
          <a:endParaRPr lang="en-US"/>
        </a:p>
      </dgm:t>
    </dgm:pt>
    <dgm:pt modelId="{8FD6CB5B-2BED-4908-B9ED-287B125D2949}" type="pres">
      <dgm:prSet presAssocID="{56FCE442-37AA-41C7-B79A-55F0CE621520}" presName="Name0" presStyleCnt="0">
        <dgm:presLayoutVars>
          <dgm:dir/>
          <dgm:resizeHandles val="exact"/>
        </dgm:presLayoutVars>
      </dgm:prSet>
      <dgm:spPr/>
    </dgm:pt>
    <dgm:pt modelId="{6116545B-CD30-4F5C-998B-B49C19080423}" type="pres">
      <dgm:prSet presAssocID="{87AEAC32-5253-4B1F-B6B1-2854FCD1BD9B}" presName="node" presStyleLbl="node1" presStyleIdx="0" presStyleCnt="7">
        <dgm:presLayoutVars>
          <dgm:bulletEnabled val="1"/>
        </dgm:presLayoutVars>
      </dgm:prSet>
      <dgm:spPr/>
    </dgm:pt>
    <dgm:pt modelId="{5AE34E2B-AC1F-4435-BE78-7BE4A9C6879B}" type="pres">
      <dgm:prSet presAssocID="{559DF395-050F-463F-BF61-3843C79D00DF}" presName="sibTrans" presStyleLbl="sibTrans1D1" presStyleIdx="0" presStyleCnt="6"/>
      <dgm:spPr/>
    </dgm:pt>
    <dgm:pt modelId="{1DB9C79F-8BD0-4F92-912D-F867D557EA9E}" type="pres">
      <dgm:prSet presAssocID="{559DF395-050F-463F-BF61-3843C79D00DF}" presName="connectorText" presStyleLbl="sibTrans1D1" presStyleIdx="0" presStyleCnt="6"/>
      <dgm:spPr/>
    </dgm:pt>
    <dgm:pt modelId="{95419ED0-FF45-4779-8119-063305304C4A}" type="pres">
      <dgm:prSet presAssocID="{D9D35F19-A1CE-4291-942E-6F1F18CE6560}" presName="node" presStyleLbl="node1" presStyleIdx="1" presStyleCnt="7">
        <dgm:presLayoutVars>
          <dgm:bulletEnabled val="1"/>
        </dgm:presLayoutVars>
      </dgm:prSet>
      <dgm:spPr/>
    </dgm:pt>
    <dgm:pt modelId="{0ED66919-1B45-4999-99E1-8EB374658F55}" type="pres">
      <dgm:prSet presAssocID="{D90FB924-2BE1-4D6D-AD7F-344012205BDB}" presName="sibTrans" presStyleLbl="sibTrans1D1" presStyleIdx="1" presStyleCnt="6"/>
      <dgm:spPr/>
    </dgm:pt>
    <dgm:pt modelId="{61E36814-F3A8-4803-87DA-97BE0C91C68F}" type="pres">
      <dgm:prSet presAssocID="{D90FB924-2BE1-4D6D-AD7F-344012205BDB}" presName="connectorText" presStyleLbl="sibTrans1D1" presStyleIdx="1" presStyleCnt="6"/>
      <dgm:spPr/>
    </dgm:pt>
    <dgm:pt modelId="{C5B47F2F-B1C8-4059-8937-28A2E0A992ED}" type="pres">
      <dgm:prSet presAssocID="{7419E480-2C91-4719-AB45-8AF2716B7AF4}" presName="node" presStyleLbl="node1" presStyleIdx="2" presStyleCnt="7">
        <dgm:presLayoutVars>
          <dgm:bulletEnabled val="1"/>
        </dgm:presLayoutVars>
      </dgm:prSet>
      <dgm:spPr/>
    </dgm:pt>
    <dgm:pt modelId="{ADEF33AE-2CE8-4CDB-8CD5-0EE93389ED39}" type="pres">
      <dgm:prSet presAssocID="{E0F2BB3C-D0BF-403C-9189-6386F68E24D2}" presName="sibTrans" presStyleLbl="sibTrans1D1" presStyleIdx="2" presStyleCnt="6"/>
      <dgm:spPr/>
    </dgm:pt>
    <dgm:pt modelId="{CE30B227-E7C5-47EF-A763-7F87A72DFE03}" type="pres">
      <dgm:prSet presAssocID="{E0F2BB3C-D0BF-403C-9189-6386F68E24D2}" presName="connectorText" presStyleLbl="sibTrans1D1" presStyleIdx="2" presStyleCnt="6"/>
      <dgm:spPr/>
    </dgm:pt>
    <dgm:pt modelId="{D97622B4-8F9D-482C-A588-780DAF1C2E03}" type="pres">
      <dgm:prSet presAssocID="{33A6275F-D663-43BD-B758-02A202E1C063}" presName="node" presStyleLbl="node1" presStyleIdx="3" presStyleCnt="7">
        <dgm:presLayoutVars>
          <dgm:bulletEnabled val="1"/>
        </dgm:presLayoutVars>
      </dgm:prSet>
      <dgm:spPr/>
    </dgm:pt>
    <dgm:pt modelId="{0B07AF60-1EEE-4F7F-B03C-309912333400}" type="pres">
      <dgm:prSet presAssocID="{02EDFD97-42CC-4726-9C14-645C19D98A0C}" presName="sibTrans" presStyleLbl="sibTrans1D1" presStyleIdx="3" presStyleCnt="6"/>
      <dgm:spPr/>
    </dgm:pt>
    <dgm:pt modelId="{2E4C110D-ABF3-42DB-BAE2-6478D1DC29BE}" type="pres">
      <dgm:prSet presAssocID="{02EDFD97-42CC-4726-9C14-645C19D98A0C}" presName="connectorText" presStyleLbl="sibTrans1D1" presStyleIdx="3" presStyleCnt="6"/>
      <dgm:spPr/>
    </dgm:pt>
    <dgm:pt modelId="{E7EE67EC-36BE-48AA-B982-D36434924E44}" type="pres">
      <dgm:prSet presAssocID="{22E92260-A2BC-4AF2-827A-4382C5487645}" presName="node" presStyleLbl="node1" presStyleIdx="4" presStyleCnt="7">
        <dgm:presLayoutVars>
          <dgm:bulletEnabled val="1"/>
        </dgm:presLayoutVars>
      </dgm:prSet>
      <dgm:spPr/>
    </dgm:pt>
    <dgm:pt modelId="{F3754592-393D-4673-B298-E008DB7967D6}" type="pres">
      <dgm:prSet presAssocID="{6C2B5A14-0032-448A-A0AA-08F3041C84F9}" presName="sibTrans" presStyleLbl="sibTrans1D1" presStyleIdx="4" presStyleCnt="6"/>
      <dgm:spPr/>
    </dgm:pt>
    <dgm:pt modelId="{F927D77E-EAAB-446E-A9CE-9B02011D7EE3}" type="pres">
      <dgm:prSet presAssocID="{6C2B5A14-0032-448A-A0AA-08F3041C84F9}" presName="connectorText" presStyleLbl="sibTrans1D1" presStyleIdx="4" presStyleCnt="6"/>
      <dgm:spPr/>
    </dgm:pt>
    <dgm:pt modelId="{BB9DAF90-B785-4097-BC7F-17596D6409A6}" type="pres">
      <dgm:prSet presAssocID="{5A0B0558-5102-4DEE-B44F-F6BDD3C6CB98}" presName="node" presStyleLbl="node1" presStyleIdx="5" presStyleCnt="7">
        <dgm:presLayoutVars>
          <dgm:bulletEnabled val="1"/>
        </dgm:presLayoutVars>
      </dgm:prSet>
      <dgm:spPr/>
    </dgm:pt>
    <dgm:pt modelId="{929992AB-D3BD-4B17-9C9F-3ED797758A6C}" type="pres">
      <dgm:prSet presAssocID="{C9E3B272-92CA-4DFB-B2DD-5F2A173EE0E2}" presName="sibTrans" presStyleLbl="sibTrans1D1" presStyleIdx="5" presStyleCnt="6"/>
      <dgm:spPr/>
    </dgm:pt>
    <dgm:pt modelId="{84DBA78D-A883-47CA-A2E1-1B402D94B2DB}" type="pres">
      <dgm:prSet presAssocID="{C9E3B272-92CA-4DFB-B2DD-5F2A173EE0E2}" presName="connectorText" presStyleLbl="sibTrans1D1" presStyleIdx="5" presStyleCnt="6"/>
      <dgm:spPr/>
    </dgm:pt>
    <dgm:pt modelId="{924A305D-203F-40D5-ACD0-0638E55750D6}" type="pres">
      <dgm:prSet presAssocID="{50BA8ABC-216A-4F07-80DB-03C0F3E02132}" presName="node" presStyleLbl="node1" presStyleIdx="6" presStyleCnt="7">
        <dgm:presLayoutVars>
          <dgm:bulletEnabled val="1"/>
        </dgm:presLayoutVars>
      </dgm:prSet>
      <dgm:spPr/>
    </dgm:pt>
  </dgm:ptLst>
  <dgm:cxnLst>
    <dgm:cxn modelId="{EF769105-B3B0-4C3C-8390-C962406ACA0C}" srcId="{56FCE442-37AA-41C7-B79A-55F0CE621520}" destId="{7419E480-2C91-4719-AB45-8AF2716B7AF4}" srcOrd="2" destOrd="0" parTransId="{C413A706-2205-4E68-9253-7209ECFA10BE}" sibTransId="{E0F2BB3C-D0BF-403C-9189-6386F68E24D2}"/>
    <dgm:cxn modelId="{E5F2BF0E-D25F-4EC0-B260-E86003BF3693}" type="presOf" srcId="{C9E3B272-92CA-4DFB-B2DD-5F2A173EE0E2}" destId="{84DBA78D-A883-47CA-A2E1-1B402D94B2DB}" srcOrd="1" destOrd="0" presId="urn:microsoft.com/office/officeart/2005/8/layout/bProcess3"/>
    <dgm:cxn modelId="{97FF0711-FB15-4C44-95CC-3E662122D122}" type="presOf" srcId="{5A0B0558-5102-4DEE-B44F-F6BDD3C6CB98}" destId="{BB9DAF90-B785-4097-BC7F-17596D6409A6}" srcOrd="0" destOrd="0" presId="urn:microsoft.com/office/officeart/2005/8/layout/bProcess3"/>
    <dgm:cxn modelId="{18BB1A15-2772-4E90-B105-749E17A6DD39}" srcId="{56FCE442-37AA-41C7-B79A-55F0CE621520}" destId="{33A6275F-D663-43BD-B758-02A202E1C063}" srcOrd="3" destOrd="0" parTransId="{83786769-6294-40C7-AD27-C6E7B3ADCBCD}" sibTransId="{02EDFD97-42CC-4726-9C14-645C19D98A0C}"/>
    <dgm:cxn modelId="{F56C1519-2EF5-4182-B589-A11220A7E9EE}" type="presOf" srcId="{559DF395-050F-463F-BF61-3843C79D00DF}" destId="{5AE34E2B-AC1F-4435-BE78-7BE4A9C6879B}" srcOrd="0" destOrd="0" presId="urn:microsoft.com/office/officeart/2005/8/layout/bProcess3"/>
    <dgm:cxn modelId="{27F80A1C-564C-4B50-8BA6-6C02E035CF93}" srcId="{56FCE442-37AA-41C7-B79A-55F0CE621520}" destId="{87AEAC32-5253-4B1F-B6B1-2854FCD1BD9B}" srcOrd="0" destOrd="0" parTransId="{215456FE-B9D4-42D9-9B94-7DECAD1DD477}" sibTransId="{559DF395-050F-463F-BF61-3843C79D00DF}"/>
    <dgm:cxn modelId="{EE6EEF1D-3099-4376-A620-BDF1903C2D4B}" type="presOf" srcId="{56FCE442-37AA-41C7-B79A-55F0CE621520}" destId="{8FD6CB5B-2BED-4908-B9ED-287B125D2949}" srcOrd="0" destOrd="0" presId="urn:microsoft.com/office/officeart/2005/8/layout/bProcess3"/>
    <dgm:cxn modelId="{A895A533-E96E-4D5C-90D5-7531E637E501}" srcId="{56FCE442-37AA-41C7-B79A-55F0CE621520}" destId="{5A0B0558-5102-4DEE-B44F-F6BDD3C6CB98}" srcOrd="5" destOrd="0" parTransId="{99C699A1-91BB-455B-B9DD-FFDAA6274D01}" sibTransId="{C9E3B272-92CA-4DFB-B2DD-5F2A173EE0E2}"/>
    <dgm:cxn modelId="{14ADA536-838C-4680-B66D-42B28875C6A6}" type="presOf" srcId="{87AEAC32-5253-4B1F-B6B1-2854FCD1BD9B}" destId="{6116545B-CD30-4F5C-998B-B49C19080423}" srcOrd="0" destOrd="0" presId="urn:microsoft.com/office/officeart/2005/8/layout/bProcess3"/>
    <dgm:cxn modelId="{88E1763F-4B1A-4F9E-9805-BB7F34552B31}" type="presOf" srcId="{6C2B5A14-0032-448A-A0AA-08F3041C84F9}" destId="{F3754592-393D-4673-B298-E008DB7967D6}" srcOrd="0" destOrd="0" presId="urn:microsoft.com/office/officeart/2005/8/layout/bProcess3"/>
    <dgm:cxn modelId="{2EF83460-5A72-4092-99B9-5CB028AC5A2A}" type="presOf" srcId="{559DF395-050F-463F-BF61-3843C79D00DF}" destId="{1DB9C79F-8BD0-4F92-912D-F867D557EA9E}" srcOrd="1" destOrd="0" presId="urn:microsoft.com/office/officeart/2005/8/layout/bProcess3"/>
    <dgm:cxn modelId="{52278541-CD31-4274-9802-E8C3C3FC6F4D}" type="presOf" srcId="{22E92260-A2BC-4AF2-827A-4382C5487645}" destId="{E7EE67EC-36BE-48AA-B982-D36434924E44}" srcOrd="0" destOrd="0" presId="urn:microsoft.com/office/officeart/2005/8/layout/bProcess3"/>
    <dgm:cxn modelId="{E5B00B44-9910-4F1A-BBFF-68E7260BEC2B}" type="presOf" srcId="{D9D35F19-A1CE-4291-942E-6F1F18CE6560}" destId="{95419ED0-FF45-4779-8119-063305304C4A}" srcOrd="0" destOrd="0" presId="urn:microsoft.com/office/officeart/2005/8/layout/bProcess3"/>
    <dgm:cxn modelId="{433F2A66-B4B0-4BE7-91F2-08EF95DDA1A7}" srcId="{56FCE442-37AA-41C7-B79A-55F0CE621520}" destId="{D9D35F19-A1CE-4291-942E-6F1F18CE6560}" srcOrd="1" destOrd="0" parTransId="{0A4D9013-94EB-49FF-B8C4-B831B7B19440}" sibTransId="{D90FB924-2BE1-4D6D-AD7F-344012205BDB}"/>
    <dgm:cxn modelId="{E83C4F70-A4BD-4F90-B205-654D33298524}" type="presOf" srcId="{E0F2BB3C-D0BF-403C-9189-6386F68E24D2}" destId="{CE30B227-E7C5-47EF-A763-7F87A72DFE03}" srcOrd="1" destOrd="0" presId="urn:microsoft.com/office/officeart/2005/8/layout/bProcess3"/>
    <dgm:cxn modelId="{C10FEA77-B355-450E-9985-1DF7FE5FFC7A}" srcId="{56FCE442-37AA-41C7-B79A-55F0CE621520}" destId="{22E92260-A2BC-4AF2-827A-4382C5487645}" srcOrd="4" destOrd="0" parTransId="{9951556E-A0AD-489E-9FA8-4731C77DC5CF}" sibTransId="{6C2B5A14-0032-448A-A0AA-08F3041C84F9}"/>
    <dgm:cxn modelId="{88436288-D2FB-4037-9488-6ECC22F775E5}" type="presOf" srcId="{C9E3B272-92CA-4DFB-B2DD-5F2A173EE0E2}" destId="{929992AB-D3BD-4B17-9C9F-3ED797758A6C}" srcOrd="0" destOrd="0" presId="urn:microsoft.com/office/officeart/2005/8/layout/bProcess3"/>
    <dgm:cxn modelId="{A8833B8B-CC60-45C0-8348-A9AD80766FF6}" type="presOf" srcId="{02EDFD97-42CC-4726-9C14-645C19D98A0C}" destId="{0B07AF60-1EEE-4F7F-B03C-309912333400}" srcOrd="0" destOrd="0" presId="urn:microsoft.com/office/officeart/2005/8/layout/bProcess3"/>
    <dgm:cxn modelId="{FF2A44A0-C921-43D5-981A-B27FCACD1572}" type="presOf" srcId="{E0F2BB3C-D0BF-403C-9189-6386F68E24D2}" destId="{ADEF33AE-2CE8-4CDB-8CD5-0EE93389ED39}" srcOrd="0" destOrd="0" presId="urn:microsoft.com/office/officeart/2005/8/layout/bProcess3"/>
    <dgm:cxn modelId="{E289E6A9-D9B0-4AAC-9ED1-D8E68D20A1F5}" type="presOf" srcId="{D90FB924-2BE1-4D6D-AD7F-344012205BDB}" destId="{0ED66919-1B45-4999-99E1-8EB374658F55}" srcOrd="0" destOrd="0" presId="urn:microsoft.com/office/officeart/2005/8/layout/bProcess3"/>
    <dgm:cxn modelId="{307794B3-78BF-4F70-B85E-6CCD3E738685}" type="presOf" srcId="{33A6275F-D663-43BD-B758-02A202E1C063}" destId="{D97622B4-8F9D-482C-A588-780DAF1C2E03}" srcOrd="0" destOrd="0" presId="urn:microsoft.com/office/officeart/2005/8/layout/bProcess3"/>
    <dgm:cxn modelId="{30DEF0D2-D997-4FCC-94A9-7C3B18CA0BBE}" type="presOf" srcId="{D90FB924-2BE1-4D6D-AD7F-344012205BDB}" destId="{61E36814-F3A8-4803-87DA-97BE0C91C68F}" srcOrd="1" destOrd="0" presId="urn:microsoft.com/office/officeart/2005/8/layout/bProcess3"/>
    <dgm:cxn modelId="{EB5CADD6-A1EF-4399-B694-177F4B81B92E}" srcId="{56FCE442-37AA-41C7-B79A-55F0CE621520}" destId="{50BA8ABC-216A-4F07-80DB-03C0F3E02132}" srcOrd="6" destOrd="0" parTransId="{381AB1A9-28B6-4E67-B94F-302185B1CF36}" sibTransId="{7A4F8FBC-6FBF-4DF7-9316-B9FF070A37EF}"/>
    <dgm:cxn modelId="{24BB25DE-9952-4139-B894-4CCB8996D0D2}" type="presOf" srcId="{50BA8ABC-216A-4F07-80DB-03C0F3E02132}" destId="{924A305D-203F-40D5-ACD0-0638E55750D6}" srcOrd="0" destOrd="0" presId="urn:microsoft.com/office/officeart/2005/8/layout/bProcess3"/>
    <dgm:cxn modelId="{581BA4DF-A963-4434-A55D-E8C4DC3CF6E9}" type="presOf" srcId="{7419E480-2C91-4719-AB45-8AF2716B7AF4}" destId="{C5B47F2F-B1C8-4059-8937-28A2E0A992ED}" srcOrd="0" destOrd="0" presId="urn:microsoft.com/office/officeart/2005/8/layout/bProcess3"/>
    <dgm:cxn modelId="{909B1BE9-E75A-4873-A5C0-64492C3E87B7}" type="presOf" srcId="{02EDFD97-42CC-4726-9C14-645C19D98A0C}" destId="{2E4C110D-ABF3-42DB-BAE2-6478D1DC29BE}" srcOrd="1" destOrd="0" presId="urn:microsoft.com/office/officeart/2005/8/layout/bProcess3"/>
    <dgm:cxn modelId="{79882DFD-7D19-4E25-AE2F-2B10E4602CC0}" type="presOf" srcId="{6C2B5A14-0032-448A-A0AA-08F3041C84F9}" destId="{F927D77E-EAAB-446E-A9CE-9B02011D7EE3}" srcOrd="1" destOrd="0" presId="urn:microsoft.com/office/officeart/2005/8/layout/bProcess3"/>
    <dgm:cxn modelId="{3B067BF6-DA22-4320-B953-346A357AE08A}" type="presParOf" srcId="{8FD6CB5B-2BED-4908-B9ED-287B125D2949}" destId="{6116545B-CD30-4F5C-998B-B49C19080423}" srcOrd="0" destOrd="0" presId="urn:microsoft.com/office/officeart/2005/8/layout/bProcess3"/>
    <dgm:cxn modelId="{7AC7CA09-FBFB-4643-999D-1848B238DB09}" type="presParOf" srcId="{8FD6CB5B-2BED-4908-B9ED-287B125D2949}" destId="{5AE34E2B-AC1F-4435-BE78-7BE4A9C6879B}" srcOrd="1" destOrd="0" presId="urn:microsoft.com/office/officeart/2005/8/layout/bProcess3"/>
    <dgm:cxn modelId="{21BAE9E4-19AD-4229-8A7C-C7875A2F3A31}" type="presParOf" srcId="{5AE34E2B-AC1F-4435-BE78-7BE4A9C6879B}" destId="{1DB9C79F-8BD0-4F92-912D-F867D557EA9E}" srcOrd="0" destOrd="0" presId="urn:microsoft.com/office/officeart/2005/8/layout/bProcess3"/>
    <dgm:cxn modelId="{15D336A1-F351-4D81-A43C-121374B3C6AE}" type="presParOf" srcId="{8FD6CB5B-2BED-4908-B9ED-287B125D2949}" destId="{95419ED0-FF45-4779-8119-063305304C4A}" srcOrd="2" destOrd="0" presId="urn:microsoft.com/office/officeart/2005/8/layout/bProcess3"/>
    <dgm:cxn modelId="{E141D34D-9285-4981-B1E5-0E6F35410CD5}" type="presParOf" srcId="{8FD6CB5B-2BED-4908-B9ED-287B125D2949}" destId="{0ED66919-1B45-4999-99E1-8EB374658F55}" srcOrd="3" destOrd="0" presId="urn:microsoft.com/office/officeart/2005/8/layout/bProcess3"/>
    <dgm:cxn modelId="{2E137EC1-83EC-4F00-AA34-C4096682D392}" type="presParOf" srcId="{0ED66919-1B45-4999-99E1-8EB374658F55}" destId="{61E36814-F3A8-4803-87DA-97BE0C91C68F}" srcOrd="0" destOrd="0" presId="urn:microsoft.com/office/officeart/2005/8/layout/bProcess3"/>
    <dgm:cxn modelId="{5CDE6138-099A-4376-816E-82F4EB68D4C3}" type="presParOf" srcId="{8FD6CB5B-2BED-4908-B9ED-287B125D2949}" destId="{C5B47F2F-B1C8-4059-8937-28A2E0A992ED}" srcOrd="4" destOrd="0" presId="urn:microsoft.com/office/officeart/2005/8/layout/bProcess3"/>
    <dgm:cxn modelId="{1A31EF1A-D299-41F2-9693-D7C9CA07AE59}" type="presParOf" srcId="{8FD6CB5B-2BED-4908-B9ED-287B125D2949}" destId="{ADEF33AE-2CE8-4CDB-8CD5-0EE93389ED39}" srcOrd="5" destOrd="0" presId="urn:microsoft.com/office/officeart/2005/8/layout/bProcess3"/>
    <dgm:cxn modelId="{15B1C96F-7759-4EDB-BAAE-1D1D36B30F46}" type="presParOf" srcId="{ADEF33AE-2CE8-4CDB-8CD5-0EE93389ED39}" destId="{CE30B227-E7C5-47EF-A763-7F87A72DFE03}" srcOrd="0" destOrd="0" presId="urn:microsoft.com/office/officeart/2005/8/layout/bProcess3"/>
    <dgm:cxn modelId="{5CE3A34C-59EB-4FBD-9DBF-930AAC0A85B3}" type="presParOf" srcId="{8FD6CB5B-2BED-4908-B9ED-287B125D2949}" destId="{D97622B4-8F9D-482C-A588-780DAF1C2E03}" srcOrd="6" destOrd="0" presId="urn:microsoft.com/office/officeart/2005/8/layout/bProcess3"/>
    <dgm:cxn modelId="{52DE7278-F77B-4687-9053-410F0CEDF077}" type="presParOf" srcId="{8FD6CB5B-2BED-4908-B9ED-287B125D2949}" destId="{0B07AF60-1EEE-4F7F-B03C-309912333400}" srcOrd="7" destOrd="0" presId="urn:microsoft.com/office/officeart/2005/8/layout/bProcess3"/>
    <dgm:cxn modelId="{EC295725-0D10-43A4-AE4A-7315E8F68DD2}" type="presParOf" srcId="{0B07AF60-1EEE-4F7F-B03C-309912333400}" destId="{2E4C110D-ABF3-42DB-BAE2-6478D1DC29BE}" srcOrd="0" destOrd="0" presId="urn:microsoft.com/office/officeart/2005/8/layout/bProcess3"/>
    <dgm:cxn modelId="{3A4AF1C6-2DFF-4AF7-9B2B-A952E896A044}" type="presParOf" srcId="{8FD6CB5B-2BED-4908-B9ED-287B125D2949}" destId="{E7EE67EC-36BE-48AA-B982-D36434924E44}" srcOrd="8" destOrd="0" presId="urn:microsoft.com/office/officeart/2005/8/layout/bProcess3"/>
    <dgm:cxn modelId="{240B9279-0BB4-4018-B2A4-BFFC91E9B9FF}" type="presParOf" srcId="{8FD6CB5B-2BED-4908-B9ED-287B125D2949}" destId="{F3754592-393D-4673-B298-E008DB7967D6}" srcOrd="9" destOrd="0" presId="urn:microsoft.com/office/officeart/2005/8/layout/bProcess3"/>
    <dgm:cxn modelId="{21F78ABC-AFA0-4AD9-814D-9911E318D630}" type="presParOf" srcId="{F3754592-393D-4673-B298-E008DB7967D6}" destId="{F927D77E-EAAB-446E-A9CE-9B02011D7EE3}" srcOrd="0" destOrd="0" presId="urn:microsoft.com/office/officeart/2005/8/layout/bProcess3"/>
    <dgm:cxn modelId="{3DB08EB3-DE0B-441D-80EE-1B467AE0D3E2}" type="presParOf" srcId="{8FD6CB5B-2BED-4908-B9ED-287B125D2949}" destId="{BB9DAF90-B785-4097-BC7F-17596D6409A6}" srcOrd="10" destOrd="0" presId="urn:microsoft.com/office/officeart/2005/8/layout/bProcess3"/>
    <dgm:cxn modelId="{01713533-6D1A-46AB-84F3-5DE1CA749B65}" type="presParOf" srcId="{8FD6CB5B-2BED-4908-B9ED-287B125D2949}" destId="{929992AB-D3BD-4B17-9C9F-3ED797758A6C}" srcOrd="11" destOrd="0" presId="urn:microsoft.com/office/officeart/2005/8/layout/bProcess3"/>
    <dgm:cxn modelId="{96E0738D-A1D0-480A-A075-6B6F42FEFE56}" type="presParOf" srcId="{929992AB-D3BD-4B17-9C9F-3ED797758A6C}" destId="{84DBA78D-A883-47CA-A2E1-1B402D94B2DB}" srcOrd="0" destOrd="0" presId="urn:microsoft.com/office/officeart/2005/8/layout/bProcess3"/>
    <dgm:cxn modelId="{E15B3F25-B9AA-4EA1-8F97-4493304B7E6D}" type="presParOf" srcId="{8FD6CB5B-2BED-4908-B9ED-287B125D2949}" destId="{924A305D-203F-40D5-ACD0-0638E55750D6}"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34E2B-AC1F-4435-BE78-7BE4A9C6879B}">
      <dsp:nvSpPr>
        <dsp:cNvPr id="0" name=""/>
        <dsp:cNvSpPr/>
      </dsp:nvSpPr>
      <dsp:spPr>
        <a:xfrm>
          <a:off x="2518765" y="1755534"/>
          <a:ext cx="548589" cy="91440"/>
        </a:xfrm>
        <a:custGeom>
          <a:avLst/>
          <a:gdLst/>
          <a:ahLst/>
          <a:cxnLst/>
          <a:rect l="0" t="0" r="0" b="0"/>
          <a:pathLst>
            <a:path>
              <a:moveTo>
                <a:pt x="0" y="45720"/>
              </a:moveTo>
              <a:lnTo>
                <a:pt x="54858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8580" y="1798358"/>
        <a:ext cx="28959" cy="5791"/>
      </dsp:txXfrm>
    </dsp:sp>
    <dsp:sp modelId="{6116545B-CD30-4F5C-998B-B49C19080423}">
      <dsp:nvSpPr>
        <dsp:cNvPr id="0" name=""/>
        <dsp:cNvSpPr/>
      </dsp:nvSpPr>
      <dsp:spPr>
        <a:xfrm>
          <a:off x="2350" y="1045789"/>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a:solidFill>
                <a:schemeClr val="bg1"/>
              </a:solidFill>
              <a:latin typeface="Arial" panose="020B0604020202020204"/>
            </a:rPr>
            <a:t>Make it personal</a:t>
          </a:r>
          <a:endParaRPr lang="en-US" sz="2300" kern="1200">
            <a:solidFill>
              <a:schemeClr val="bg1"/>
            </a:solidFill>
          </a:endParaRPr>
        </a:p>
      </dsp:txBody>
      <dsp:txXfrm>
        <a:off x="2350" y="1045789"/>
        <a:ext cx="2518214" cy="1510928"/>
      </dsp:txXfrm>
    </dsp:sp>
    <dsp:sp modelId="{0ED66919-1B45-4999-99E1-8EB374658F55}">
      <dsp:nvSpPr>
        <dsp:cNvPr id="0" name=""/>
        <dsp:cNvSpPr/>
      </dsp:nvSpPr>
      <dsp:spPr>
        <a:xfrm>
          <a:off x="5616170" y="1755534"/>
          <a:ext cx="548589" cy="91440"/>
        </a:xfrm>
        <a:custGeom>
          <a:avLst/>
          <a:gdLst/>
          <a:ahLst/>
          <a:cxnLst/>
          <a:rect l="0" t="0" r="0" b="0"/>
          <a:pathLst>
            <a:path>
              <a:moveTo>
                <a:pt x="0" y="45720"/>
              </a:moveTo>
              <a:lnTo>
                <a:pt x="54858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5985" y="1798358"/>
        <a:ext cx="28959" cy="5791"/>
      </dsp:txXfrm>
    </dsp:sp>
    <dsp:sp modelId="{95419ED0-FF45-4779-8119-063305304C4A}">
      <dsp:nvSpPr>
        <dsp:cNvPr id="0" name=""/>
        <dsp:cNvSpPr/>
      </dsp:nvSpPr>
      <dsp:spPr>
        <a:xfrm>
          <a:off x="3099755" y="1045789"/>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a:solidFill>
                <a:schemeClr val="bg1"/>
              </a:solidFill>
              <a:latin typeface="Arial" panose="020B0604020202020204"/>
            </a:rPr>
            <a:t>Recognize the donor's impact</a:t>
          </a:r>
          <a:endParaRPr lang="en-US" sz="2300" kern="1200">
            <a:solidFill>
              <a:schemeClr val="bg1"/>
            </a:solidFill>
          </a:endParaRPr>
        </a:p>
      </dsp:txBody>
      <dsp:txXfrm>
        <a:off x="3099755" y="1045789"/>
        <a:ext cx="2518214" cy="1510928"/>
      </dsp:txXfrm>
    </dsp:sp>
    <dsp:sp modelId="{ADEF33AE-2CE8-4CDB-8CD5-0EE93389ED39}">
      <dsp:nvSpPr>
        <dsp:cNvPr id="0" name=""/>
        <dsp:cNvSpPr/>
      </dsp:nvSpPr>
      <dsp:spPr>
        <a:xfrm>
          <a:off x="8713574" y="1755534"/>
          <a:ext cx="548589" cy="91440"/>
        </a:xfrm>
        <a:custGeom>
          <a:avLst/>
          <a:gdLst/>
          <a:ahLst/>
          <a:cxnLst/>
          <a:rect l="0" t="0" r="0" b="0"/>
          <a:pathLst>
            <a:path>
              <a:moveTo>
                <a:pt x="0" y="45720"/>
              </a:moveTo>
              <a:lnTo>
                <a:pt x="54858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73389" y="1798358"/>
        <a:ext cx="28959" cy="5791"/>
      </dsp:txXfrm>
    </dsp:sp>
    <dsp:sp modelId="{C5B47F2F-B1C8-4059-8937-28A2E0A992ED}">
      <dsp:nvSpPr>
        <dsp:cNvPr id="0" name=""/>
        <dsp:cNvSpPr/>
      </dsp:nvSpPr>
      <dsp:spPr>
        <a:xfrm>
          <a:off x="6197159" y="1045789"/>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a:solidFill>
                <a:schemeClr val="bg1"/>
              </a:solidFill>
              <a:latin typeface="Arial"/>
              <a:cs typeface="Calibri"/>
            </a:rPr>
            <a:t>Create a sense of urgency*</a:t>
          </a:r>
        </a:p>
      </dsp:txBody>
      <dsp:txXfrm>
        <a:off x="6197159" y="1045789"/>
        <a:ext cx="2518214" cy="1510928"/>
      </dsp:txXfrm>
    </dsp:sp>
    <dsp:sp modelId="{0B07AF60-1EEE-4F7F-B03C-309912333400}">
      <dsp:nvSpPr>
        <dsp:cNvPr id="0" name=""/>
        <dsp:cNvSpPr/>
      </dsp:nvSpPr>
      <dsp:spPr>
        <a:xfrm>
          <a:off x="1261458" y="2554918"/>
          <a:ext cx="9292213" cy="548589"/>
        </a:xfrm>
        <a:custGeom>
          <a:avLst/>
          <a:gdLst/>
          <a:ahLst/>
          <a:cxnLst/>
          <a:rect l="0" t="0" r="0" b="0"/>
          <a:pathLst>
            <a:path>
              <a:moveTo>
                <a:pt x="9292213" y="0"/>
              </a:moveTo>
              <a:lnTo>
                <a:pt x="9292213" y="291394"/>
              </a:lnTo>
              <a:lnTo>
                <a:pt x="0" y="291394"/>
              </a:lnTo>
              <a:lnTo>
                <a:pt x="0" y="548589"/>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4808" y="2826317"/>
        <a:ext cx="465512" cy="5791"/>
      </dsp:txXfrm>
    </dsp:sp>
    <dsp:sp modelId="{D97622B4-8F9D-482C-A588-780DAF1C2E03}">
      <dsp:nvSpPr>
        <dsp:cNvPr id="0" name=""/>
        <dsp:cNvSpPr/>
      </dsp:nvSpPr>
      <dsp:spPr>
        <a:xfrm>
          <a:off x="9294564" y="1045789"/>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a:solidFill>
                <a:schemeClr val="bg1"/>
              </a:solidFill>
              <a:latin typeface="Arial" panose="020B0604020202020204"/>
            </a:rPr>
            <a:t>Share what the donor has helped you accomplish</a:t>
          </a:r>
        </a:p>
      </dsp:txBody>
      <dsp:txXfrm>
        <a:off x="9294564" y="1045789"/>
        <a:ext cx="2518214" cy="1510928"/>
      </dsp:txXfrm>
    </dsp:sp>
    <dsp:sp modelId="{F3754592-393D-4673-B298-E008DB7967D6}">
      <dsp:nvSpPr>
        <dsp:cNvPr id="0" name=""/>
        <dsp:cNvSpPr/>
      </dsp:nvSpPr>
      <dsp:spPr>
        <a:xfrm>
          <a:off x="2518765" y="3845652"/>
          <a:ext cx="548589" cy="91440"/>
        </a:xfrm>
        <a:custGeom>
          <a:avLst/>
          <a:gdLst/>
          <a:ahLst/>
          <a:cxnLst/>
          <a:rect l="0" t="0" r="0" b="0"/>
          <a:pathLst>
            <a:path>
              <a:moveTo>
                <a:pt x="0" y="45720"/>
              </a:moveTo>
              <a:lnTo>
                <a:pt x="54858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8580" y="3888476"/>
        <a:ext cx="28959" cy="5791"/>
      </dsp:txXfrm>
    </dsp:sp>
    <dsp:sp modelId="{E7EE67EC-36BE-48AA-B982-D36434924E44}">
      <dsp:nvSpPr>
        <dsp:cNvPr id="0" name=""/>
        <dsp:cNvSpPr/>
      </dsp:nvSpPr>
      <dsp:spPr>
        <a:xfrm>
          <a:off x="2350" y="3135908"/>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a:solidFill>
                <a:schemeClr val="bg1"/>
              </a:solidFill>
              <a:latin typeface="Arial" panose="020B0604020202020204"/>
            </a:rPr>
            <a:t>Share ONE powerful story of impact with photo(s)</a:t>
          </a:r>
          <a:endParaRPr lang="en-US" sz="2300" kern="1200">
            <a:solidFill>
              <a:schemeClr val="bg1"/>
            </a:solidFill>
          </a:endParaRPr>
        </a:p>
      </dsp:txBody>
      <dsp:txXfrm>
        <a:off x="2350" y="3135908"/>
        <a:ext cx="2518214" cy="1510928"/>
      </dsp:txXfrm>
    </dsp:sp>
    <dsp:sp modelId="{929992AB-D3BD-4B17-9C9F-3ED797758A6C}">
      <dsp:nvSpPr>
        <dsp:cNvPr id="0" name=""/>
        <dsp:cNvSpPr/>
      </dsp:nvSpPr>
      <dsp:spPr>
        <a:xfrm>
          <a:off x="5616170" y="3845652"/>
          <a:ext cx="548589" cy="91440"/>
        </a:xfrm>
        <a:custGeom>
          <a:avLst/>
          <a:gdLst/>
          <a:ahLst/>
          <a:cxnLst/>
          <a:rect l="0" t="0" r="0" b="0"/>
          <a:pathLst>
            <a:path>
              <a:moveTo>
                <a:pt x="0" y="45720"/>
              </a:moveTo>
              <a:lnTo>
                <a:pt x="54858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5985" y="3888476"/>
        <a:ext cx="28959" cy="5791"/>
      </dsp:txXfrm>
    </dsp:sp>
    <dsp:sp modelId="{BB9DAF90-B785-4097-BC7F-17596D6409A6}">
      <dsp:nvSpPr>
        <dsp:cNvPr id="0" name=""/>
        <dsp:cNvSpPr/>
      </dsp:nvSpPr>
      <dsp:spPr>
        <a:xfrm>
          <a:off x="3099755" y="3135908"/>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a:solidFill>
                <a:schemeClr val="bg1"/>
              </a:solidFill>
              <a:latin typeface="Arial"/>
              <a:cs typeface="Calibri"/>
            </a:rPr>
            <a:t>Share the impact they can make with their gift</a:t>
          </a:r>
        </a:p>
      </dsp:txBody>
      <dsp:txXfrm>
        <a:off x="3099755" y="3135908"/>
        <a:ext cx="2518214" cy="1510928"/>
      </dsp:txXfrm>
    </dsp:sp>
    <dsp:sp modelId="{924A305D-203F-40D5-ACD0-0638E55750D6}">
      <dsp:nvSpPr>
        <dsp:cNvPr id="0" name=""/>
        <dsp:cNvSpPr/>
      </dsp:nvSpPr>
      <dsp:spPr>
        <a:xfrm>
          <a:off x="6197159" y="3135908"/>
          <a:ext cx="2518214" cy="15109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bg1"/>
              </a:solidFill>
              <a:latin typeface="Arial" panose="020B0604020202020204"/>
            </a:rPr>
            <a:t>Make a clear </a:t>
          </a:r>
          <a:br>
            <a:rPr lang="en-US" sz="2300" kern="1200">
              <a:solidFill>
                <a:schemeClr val="bg1"/>
              </a:solidFill>
              <a:latin typeface="Arial" panose="020B0604020202020204"/>
            </a:rPr>
          </a:br>
          <a:r>
            <a:rPr lang="en-US" sz="2300" kern="1200">
              <a:solidFill>
                <a:schemeClr val="bg1"/>
              </a:solidFill>
              <a:latin typeface="Arial" panose="020B0604020202020204"/>
            </a:rPr>
            <a:t>Call To Action</a:t>
          </a:r>
          <a:endParaRPr lang="en-US" sz="2300" kern="1200">
            <a:solidFill>
              <a:schemeClr val="bg1"/>
            </a:solidFill>
          </a:endParaRPr>
        </a:p>
      </dsp:txBody>
      <dsp:txXfrm>
        <a:off x="6197159" y="3135908"/>
        <a:ext cx="2518214" cy="15109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D33FE-0C11-A64B-96D6-C35867A8DB53}"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5C104-2916-6B45-BB42-9911A6BC2CEA}" type="slidenum">
              <a:rPr lang="en-US" smtClean="0"/>
              <a:t>‹#›</a:t>
            </a:fld>
            <a:endParaRPr lang="en-US"/>
          </a:p>
        </p:txBody>
      </p:sp>
    </p:spTree>
    <p:extLst>
      <p:ext uri="{BB962C8B-B14F-4D97-AF65-F5344CB8AC3E}">
        <p14:creationId xmlns:p14="http://schemas.microsoft.com/office/powerpoint/2010/main" val="392530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Katelyn</a:t>
            </a:r>
          </a:p>
        </p:txBody>
      </p:sp>
      <p:sp>
        <p:nvSpPr>
          <p:cNvPr id="4" name="Slide Number Placeholder 3"/>
          <p:cNvSpPr>
            <a:spLocks noGrp="1"/>
          </p:cNvSpPr>
          <p:nvPr>
            <p:ph type="sldNum" sz="quarter" idx="5"/>
          </p:nvPr>
        </p:nvSpPr>
        <p:spPr/>
        <p:txBody>
          <a:bodyPr/>
          <a:lstStyle/>
          <a:p>
            <a:fld id="{3EF5C104-2916-6B45-BB42-9911A6BC2CEA}" type="slidenum">
              <a:rPr lang="en-US" smtClean="0"/>
              <a:t>1</a:t>
            </a:fld>
            <a:endParaRPr lang="en-US"/>
          </a:p>
        </p:txBody>
      </p:sp>
    </p:spTree>
    <p:extLst>
      <p:ext uri="{BB962C8B-B14F-4D97-AF65-F5344CB8AC3E}">
        <p14:creationId xmlns:p14="http://schemas.microsoft.com/office/powerpoint/2010/main" val="293210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Katelyn-introducing next section</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10</a:t>
            </a:fld>
            <a:endParaRPr lang="en-US"/>
          </a:p>
        </p:txBody>
      </p:sp>
    </p:spTree>
    <p:extLst>
      <p:ext uri="{BB962C8B-B14F-4D97-AF65-F5344CB8AC3E}">
        <p14:creationId xmlns:p14="http://schemas.microsoft.com/office/powerpoint/2010/main" val="344843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 (Sarah can interject to point out best practices, other notable things)</a:t>
            </a:r>
          </a:p>
        </p:txBody>
      </p:sp>
      <p:sp>
        <p:nvSpPr>
          <p:cNvPr id="4" name="Slide Number Placeholder 3"/>
          <p:cNvSpPr>
            <a:spLocks noGrp="1"/>
          </p:cNvSpPr>
          <p:nvPr>
            <p:ph type="sldNum" sz="quarter" idx="5"/>
          </p:nvPr>
        </p:nvSpPr>
        <p:spPr/>
        <p:txBody>
          <a:bodyPr/>
          <a:lstStyle/>
          <a:p>
            <a:fld id="{3EF5C104-2916-6B45-BB42-9911A6BC2CEA}" type="slidenum">
              <a:rPr lang="en-US" smtClean="0"/>
              <a:t>11</a:t>
            </a:fld>
            <a:endParaRPr lang="en-US"/>
          </a:p>
        </p:txBody>
      </p:sp>
    </p:spTree>
    <p:extLst>
      <p:ext uri="{BB962C8B-B14F-4D97-AF65-F5344CB8AC3E}">
        <p14:creationId xmlns:p14="http://schemas.microsoft.com/office/powerpoint/2010/main" val="330042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 (Sarah can interject to point out best practices, other notable things)</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12</a:t>
            </a:fld>
            <a:endParaRPr lang="en-US"/>
          </a:p>
        </p:txBody>
      </p:sp>
    </p:spTree>
    <p:extLst>
      <p:ext uri="{BB962C8B-B14F-4D97-AF65-F5344CB8AC3E}">
        <p14:creationId xmlns:p14="http://schemas.microsoft.com/office/powerpoint/2010/main" val="28115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Whitney (Sarah can interject to point out best practices, other notable things)</a:t>
            </a:r>
          </a:p>
          <a:p>
            <a:r>
              <a:rPr lang="en-US"/>
              <a:t>Highlight that Paws4ever works hard to steward their donors all year</a:t>
            </a:r>
          </a:p>
          <a:p>
            <a:r>
              <a:rPr lang="en-US"/>
              <a:t>"You'll receive resources on how to start stewarding donors next year"</a:t>
            </a:r>
          </a:p>
        </p:txBody>
      </p:sp>
      <p:sp>
        <p:nvSpPr>
          <p:cNvPr id="4" name="Slide Number Placeholder 3"/>
          <p:cNvSpPr>
            <a:spLocks noGrp="1"/>
          </p:cNvSpPr>
          <p:nvPr>
            <p:ph type="sldNum" sz="quarter" idx="5"/>
          </p:nvPr>
        </p:nvSpPr>
        <p:spPr/>
        <p:txBody>
          <a:bodyPr/>
          <a:lstStyle/>
          <a:p>
            <a:fld id="{3EF5C104-2916-6B45-BB42-9911A6BC2CEA}" type="slidenum">
              <a:rPr lang="en-US" smtClean="0"/>
              <a:t>13</a:t>
            </a:fld>
            <a:endParaRPr lang="en-US"/>
          </a:p>
        </p:txBody>
      </p:sp>
    </p:spTree>
    <p:extLst>
      <p:ext uri="{BB962C8B-B14F-4D97-AF65-F5344CB8AC3E}">
        <p14:creationId xmlns:p14="http://schemas.microsoft.com/office/powerpoint/2010/main" val="33338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 (Sarah can interject to point out best practices, other notable things)</a:t>
            </a:r>
          </a:p>
          <a:p>
            <a:r>
              <a:rPr lang="en-US"/>
              <a:t>Whitney: briefly explain how to even source a printer at some point</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14</a:t>
            </a:fld>
            <a:endParaRPr lang="en-US"/>
          </a:p>
        </p:txBody>
      </p:sp>
    </p:spTree>
    <p:extLst>
      <p:ext uri="{BB962C8B-B14F-4D97-AF65-F5344CB8AC3E}">
        <p14:creationId xmlns:p14="http://schemas.microsoft.com/office/powerpoint/2010/main" val="375469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 (Sarah can interject to point out best practices, other notable things)</a:t>
            </a:r>
          </a:p>
        </p:txBody>
      </p:sp>
      <p:sp>
        <p:nvSpPr>
          <p:cNvPr id="4" name="Slide Number Placeholder 3"/>
          <p:cNvSpPr>
            <a:spLocks noGrp="1"/>
          </p:cNvSpPr>
          <p:nvPr>
            <p:ph type="sldNum" sz="quarter" idx="5"/>
          </p:nvPr>
        </p:nvSpPr>
        <p:spPr/>
        <p:txBody>
          <a:bodyPr/>
          <a:lstStyle/>
          <a:p>
            <a:fld id="{3EF5C104-2916-6B45-BB42-9911A6BC2CEA}" type="slidenum">
              <a:rPr lang="en-US" smtClean="0"/>
              <a:t>15</a:t>
            </a:fld>
            <a:endParaRPr lang="en-US"/>
          </a:p>
        </p:txBody>
      </p:sp>
    </p:spTree>
    <p:extLst>
      <p:ext uri="{BB962C8B-B14F-4D97-AF65-F5344CB8AC3E}">
        <p14:creationId xmlns:p14="http://schemas.microsoft.com/office/powerpoint/2010/main" val="115150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Whitney</a:t>
            </a:r>
          </a:p>
        </p:txBody>
      </p:sp>
      <p:sp>
        <p:nvSpPr>
          <p:cNvPr id="4" name="Slide Number Placeholder 3"/>
          <p:cNvSpPr>
            <a:spLocks noGrp="1"/>
          </p:cNvSpPr>
          <p:nvPr>
            <p:ph type="sldNum" sz="quarter" idx="5"/>
          </p:nvPr>
        </p:nvSpPr>
        <p:spPr/>
        <p:txBody>
          <a:bodyPr/>
          <a:lstStyle/>
          <a:p>
            <a:fld id="{3EF5C104-2916-6B45-BB42-9911A6BC2CEA}" type="slidenum">
              <a:rPr lang="en-US" smtClean="0"/>
              <a:t>16</a:t>
            </a:fld>
            <a:endParaRPr lang="en-US"/>
          </a:p>
        </p:txBody>
      </p:sp>
    </p:spTree>
    <p:extLst>
      <p:ext uri="{BB962C8B-B14F-4D97-AF65-F5344CB8AC3E}">
        <p14:creationId xmlns:p14="http://schemas.microsoft.com/office/powerpoint/2010/main" val="227833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 (Sarah can interject to point out best practices, other notable things)</a:t>
            </a:r>
          </a:p>
          <a:p>
            <a:endParaRPr lang="en-US"/>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17</a:t>
            </a:fld>
            <a:endParaRPr lang="en-US"/>
          </a:p>
        </p:txBody>
      </p:sp>
    </p:spTree>
    <p:extLst>
      <p:ext uri="{BB962C8B-B14F-4D97-AF65-F5344CB8AC3E}">
        <p14:creationId xmlns:p14="http://schemas.microsoft.com/office/powerpoint/2010/main" val="78648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Whitney</a:t>
            </a:r>
          </a:p>
        </p:txBody>
      </p:sp>
      <p:sp>
        <p:nvSpPr>
          <p:cNvPr id="4" name="Slide Number Placeholder 3"/>
          <p:cNvSpPr>
            <a:spLocks noGrp="1"/>
          </p:cNvSpPr>
          <p:nvPr>
            <p:ph type="sldNum" sz="quarter" idx="5"/>
          </p:nvPr>
        </p:nvSpPr>
        <p:spPr/>
        <p:txBody>
          <a:bodyPr/>
          <a:lstStyle/>
          <a:p>
            <a:fld id="{3EF5C104-2916-6B45-BB42-9911A6BC2CEA}" type="slidenum">
              <a:rPr lang="en-US" smtClean="0"/>
              <a:t>18</a:t>
            </a:fld>
            <a:endParaRPr lang="en-US"/>
          </a:p>
        </p:txBody>
      </p:sp>
    </p:spTree>
    <p:extLst>
      <p:ext uri="{BB962C8B-B14F-4D97-AF65-F5344CB8AC3E}">
        <p14:creationId xmlns:p14="http://schemas.microsoft.com/office/powerpoint/2010/main" val="654725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 (Sarah can interject to point out best practices, other notable things)</a:t>
            </a:r>
          </a:p>
          <a:p>
            <a:endParaRPr lang="en-US"/>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19</a:t>
            </a:fld>
            <a:endParaRPr lang="en-US"/>
          </a:p>
        </p:txBody>
      </p:sp>
    </p:spTree>
    <p:extLst>
      <p:ext uri="{BB962C8B-B14F-4D97-AF65-F5344CB8AC3E}">
        <p14:creationId xmlns:p14="http://schemas.microsoft.com/office/powerpoint/2010/main" val="248636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Katelyn</a:t>
            </a:r>
          </a:p>
        </p:txBody>
      </p:sp>
      <p:sp>
        <p:nvSpPr>
          <p:cNvPr id="4" name="Slide Number Placeholder 3"/>
          <p:cNvSpPr>
            <a:spLocks noGrp="1"/>
          </p:cNvSpPr>
          <p:nvPr>
            <p:ph type="sldNum" sz="quarter" idx="5"/>
          </p:nvPr>
        </p:nvSpPr>
        <p:spPr/>
        <p:txBody>
          <a:bodyPr/>
          <a:lstStyle/>
          <a:p>
            <a:fld id="{3EF5C104-2916-6B45-BB42-9911A6BC2CEA}" type="slidenum">
              <a:rPr lang="en-US" smtClean="0"/>
              <a:t>2</a:t>
            </a:fld>
            <a:endParaRPr lang="en-US"/>
          </a:p>
        </p:txBody>
      </p:sp>
    </p:spTree>
    <p:extLst>
      <p:ext uri="{BB962C8B-B14F-4D97-AF65-F5344CB8AC3E}">
        <p14:creationId xmlns:p14="http://schemas.microsoft.com/office/powerpoint/2010/main" val="200271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Whitney</a:t>
            </a:r>
          </a:p>
        </p:txBody>
      </p:sp>
      <p:sp>
        <p:nvSpPr>
          <p:cNvPr id="4" name="Slide Number Placeholder 3"/>
          <p:cNvSpPr>
            <a:spLocks noGrp="1"/>
          </p:cNvSpPr>
          <p:nvPr>
            <p:ph type="sldNum" sz="quarter" idx="5"/>
          </p:nvPr>
        </p:nvSpPr>
        <p:spPr/>
        <p:txBody>
          <a:bodyPr/>
          <a:lstStyle/>
          <a:p>
            <a:fld id="{3EF5C104-2916-6B45-BB42-9911A6BC2CEA}" type="slidenum">
              <a:rPr lang="en-US" smtClean="0"/>
              <a:t>20</a:t>
            </a:fld>
            <a:endParaRPr lang="en-US"/>
          </a:p>
        </p:txBody>
      </p:sp>
    </p:spTree>
    <p:extLst>
      <p:ext uri="{BB962C8B-B14F-4D97-AF65-F5344CB8AC3E}">
        <p14:creationId xmlns:p14="http://schemas.microsoft.com/office/powerpoint/2010/main" val="1148496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Whitney</a:t>
            </a:r>
          </a:p>
          <a:p>
            <a:r>
              <a:rPr lang="en-US"/>
              <a:t>Whitney and Sarah transparently discuss the pros and cons of social media fundraising</a:t>
            </a:r>
          </a:p>
        </p:txBody>
      </p:sp>
      <p:sp>
        <p:nvSpPr>
          <p:cNvPr id="4" name="Slide Number Placeholder 3"/>
          <p:cNvSpPr>
            <a:spLocks noGrp="1"/>
          </p:cNvSpPr>
          <p:nvPr>
            <p:ph type="sldNum" sz="quarter" idx="5"/>
          </p:nvPr>
        </p:nvSpPr>
        <p:spPr/>
        <p:txBody>
          <a:bodyPr/>
          <a:lstStyle/>
          <a:p>
            <a:fld id="{3EF5C104-2916-6B45-BB42-9911A6BC2CEA}" type="slidenum">
              <a:rPr lang="en-US" smtClean="0"/>
              <a:t>21</a:t>
            </a:fld>
            <a:endParaRPr lang="en-US"/>
          </a:p>
        </p:txBody>
      </p:sp>
    </p:spTree>
    <p:extLst>
      <p:ext uri="{BB962C8B-B14F-4D97-AF65-F5344CB8AC3E}">
        <p14:creationId xmlns:p14="http://schemas.microsoft.com/office/powerpoint/2010/main" val="139914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Whitney</a:t>
            </a:r>
          </a:p>
          <a:p>
            <a:pPr>
              <a:defRPr/>
            </a:pPr>
            <a:r>
              <a:rPr lang="en-US"/>
              <a:t>Whitney and Sarah transparently discuss the pros and cons of social media fundraising</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22</a:t>
            </a:fld>
            <a:endParaRPr lang="en-US"/>
          </a:p>
        </p:txBody>
      </p:sp>
    </p:spTree>
    <p:extLst>
      <p:ext uri="{BB962C8B-B14F-4D97-AF65-F5344CB8AC3E}">
        <p14:creationId xmlns:p14="http://schemas.microsoft.com/office/powerpoint/2010/main" val="2675136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err="1"/>
              <a:t>Dosson</a:t>
            </a:r>
            <a:endParaRPr lang="en-US"/>
          </a:p>
          <a:p>
            <a:r>
              <a:rPr lang="en-US"/>
              <a:t>Since we don't have concrete results numbers, can you talk generally about the results?</a:t>
            </a:r>
          </a:p>
        </p:txBody>
      </p:sp>
      <p:sp>
        <p:nvSpPr>
          <p:cNvPr id="4" name="Slide Number Placeholder 3"/>
          <p:cNvSpPr>
            <a:spLocks noGrp="1"/>
          </p:cNvSpPr>
          <p:nvPr>
            <p:ph type="sldNum" sz="quarter" idx="5"/>
          </p:nvPr>
        </p:nvSpPr>
        <p:spPr/>
        <p:txBody>
          <a:bodyPr/>
          <a:lstStyle/>
          <a:p>
            <a:fld id="{3EF5C104-2916-6B45-BB42-9911A6BC2CEA}" type="slidenum">
              <a:rPr lang="en-US" smtClean="0"/>
              <a:t>23</a:t>
            </a:fld>
            <a:endParaRPr lang="en-US"/>
          </a:p>
        </p:txBody>
      </p:sp>
    </p:spTree>
    <p:extLst>
      <p:ext uri="{BB962C8B-B14F-4D97-AF65-F5344CB8AC3E}">
        <p14:creationId xmlns:p14="http://schemas.microsoft.com/office/powerpoint/2010/main" val="3092744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err="1"/>
              <a:t>Dosson</a:t>
            </a:r>
            <a:endParaRPr lang="en-US"/>
          </a:p>
          <a:p>
            <a:pPr>
              <a:defRPr/>
            </a:pPr>
            <a:r>
              <a:rPr lang="en-US"/>
              <a:t>Since we don't have concrete results numbers, can you talk generally about the results?</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24</a:t>
            </a:fld>
            <a:endParaRPr lang="en-US"/>
          </a:p>
        </p:txBody>
      </p:sp>
    </p:spTree>
    <p:extLst>
      <p:ext uri="{BB962C8B-B14F-4D97-AF65-F5344CB8AC3E}">
        <p14:creationId xmlns:p14="http://schemas.microsoft.com/office/powerpoint/2010/main" val="12102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Dosson</a:t>
            </a:r>
          </a:p>
          <a:p>
            <a:r>
              <a:rPr lang="en-US"/>
              <a:t>Network has Municipal Fundraising Playbook that will most likely be in the chat while you're speaking</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25</a:t>
            </a:fld>
            <a:endParaRPr lang="en-US"/>
          </a:p>
        </p:txBody>
      </p:sp>
    </p:spTree>
    <p:extLst>
      <p:ext uri="{BB962C8B-B14F-4D97-AF65-F5344CB8AC3E}">
        <p14:creationId xmlns:p14="http://schemas.microsoft.com/office/powerpoint/2010/main" val="312108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Dosson</a:t>
            </a:r>
          </a:p>
          <a:p>
            <a:r>
              <a:rPr lang="en-US"/>
              <a:t>"You'll get template of this ordinance you can share with your city attorney"</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26</a:t>
            </a:fld>
            <a:endParaRPr lang="en-US"/>
          </a:p>
        </p:txBody>
      </p:sp>
    </p:spTree>
    <p:extLst>
      <p:ext uri="{BB962C8B-B14F-4D97-AF65-F5344CB8AC3E}">
        <p14:creationId xmlns:p14="http://schemas.microsoft.com/office/powerpoint/2010/main" val="1946677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Katelyn</a:t>
            </a:r>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27</a:t>
            </a:fld>
            <a:endParaRPr lang="en-US"/>
          </a:p>
        </p:txBody>
      </p:sp>
    </p:spTree>
    <p:extLst>
      <p:ext uri="{BB962C8B-B14F-4D97-AF65-F5344CB8AC3E}">
        <p14:creationId xmlns:p14="http://schemas.microsoft.com/office/powerpoint/2010/main" val="308084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Sarah</a:t>
            </a:r>
          </a:p>
        </p:txBody>
      </p:sp>
      <p:sp>
        <p:nvSpPr>
          <p:cNvPr id="4" name="Slide Number Placeholder 3"/>
          <p:cNvSpPr>
            <a:spLocks noGrp="1"/>
          </p:cNvSpPr>
          <p:nvPr>
            <p:ph type="sldNum" sz="quarter" idx="5"/>
          </p:nvPr>
        </p:nvSpPr>
        <p:spPr/>
        <p:txBody>
          <a:bodyPr/>
          <a:lstStyle/>
          <a:p>
            <a:fld id="{3EF5C104-2916-6B45-BB42-9911A6BC2CEA}" type="slidenum">
              <a:rPr lang="en-US" smtClean="0"/>
              <a:t>3</a:t>
            </a:fld>
            <a:endParaRPr lang="en-US"/>
          </a:p>
        </p:txBody>
      </p:sp>
    </p:spTree>
    <p:extLst>
      <p:ext uri="{BB962C8B-B14F-4D97-AF65-F5344CB8AC3E}">
        <p14:creationId xmlns:p14="http://schemas.microsoft.com/office/powerpoint/2010/main" val="20167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Sarah</a:t>
            </a:r>
          </a:p>
          <a:p>
            <a:pPr>
              <a:defRPr/>
            </a:pPr>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4</a:t>
            </a:fld>
            <a:endParaRPr lang="en-US"/>
          </a:p>
        </p:txBody>
      </p:sp>
    </p:spTree>
    <p:extLst>
      <p:ext uri="{BB962C8B-B14F-4D97-AF65-F5344CB8AC3E}">
        <p14:creationId xmlns:p14="http://schemas.microsoft.com/office/powerpoint/2010/main" val="418596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Sarah</a:t>
            </a:r>
          </a:p>
          <a:p>
            <a:endParaRPr lang="en-US"/>
          </a:p>
          <a:p>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5</a:t>
            </a:fld>
            <a:endParaRPr lang="en-US"/>
          </a:p>
        </p:txBody>
      </p:sp>
    </p:spTree>
    <p:extLst>
      <p:ext uri="{BB962C8B-B14F-4D97-AF65-F5344CB8AC3E}">
        <p14:creationId xmlns:p14="http://schemas.microsoft.com/office/powerpoint/2010/main" val="425032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Sarah</a:t>
            </a:r>
          </a:p>
        </p:txBody>
      </p:sp>
      <p:sp>
        <p:nvSpPr>
          <p:cNvPr id="4" name="Slide Number Placeholder 3"/>
          <p:cNvSpPr>
            <a:spLocks noGrp="1"/>
          </p:cNvSpPr>
          <p:nvPr>
            <p:ph type="sldNum" sz="quarter" idx="5"/>
          </p:nvPr>
        </p:nvSpPr>
        <p:spPr/>
        <p:txBody>
          <a:bodyPr/>
          <a:lstStyle/>
          <a:p>
            <a:fld id="{3EF5C104-2916-6B45-BB42-9911A6BC2CEA}" type="slidenum">
              <a:rPr lang="en-US" smtClean="0"/>
              <a:t>6</a:t>
            </a:fld>
            <a:endParaRPr lang="en-US"/>
          </a:p>
        </p:txBody>
      </p:sp>
    </p:spTree>
    <p:extLst>
      <p:ext uri="{BB962C8B-B14F-4D97-AF65-F5344CB8AC3E}">
        <p14:creationId xmlns:p14="http://schemas.microsoft.com/office/powerpoint/2010/main" val="147366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Sarah</a:t>
            </a:r>
          </a:p>
          <a:p>
            <a:pPr>
              <a:defRPr/>
            </a:pPr>
            <a:r>
              <a:rPr lang="en-US"/>
              <a:t>"You'll be getting copies of this template"</a:t>
            </a:r>
          </a:p>
        </p:txBody>
      </p:sp>
      <p:sp>
        <p:nvSpPr>
          <p:cNvPr id="4" name="Slide Number Placeholder 3"/>
          <p:cNvSpPr>
            <a:spLocks noGrp="1"/>
          </p:cNvSpPr>
          <p:nvPr>
            <p:ph type="sldNum" sz="quarter" idx="5"/>
          </p:nvPr>
        </p:nvSpPr>
        <p:spPr/>
        <p:txBody>
          <a:bodyPr/>
          <a:lstStyle/>
          <a:p>
            <a:fld id="{3EF5C104-2916-6B45-BB42-9911A6BC2CEA}" type="slidenum">
              <a:rPr lang="en-US" smtClean="0"/>
              <a:t>7</a:t>
            </a:fld>
            <a:endParaRPr lang="en-US"/>
          </a:p>
        </p:txBody>
      </p:sp>
    </p:spTree>
    <p:extLst>
      <p:ext uri="{BB962C8B-B14F-4D97-AF65-F5344CB8AC3E}">
        <p14:creationId xmlns:p14="http://schemas.microsoft.com/office/powerpoint/2010/main" val="368180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Sarah</a:t>
            </a:r>
          </a:p>
          <a:p>
            <a:pPr>
              <a:defRPr/>
            </a:pPr>
            <a:r>
              <a:rPr lang="en-US"/>
              <a:t>"You'll be getting copies of this template"</a:t>
            </a:r>
          </a:p>
          <a:p>
            <a:pPr>
              <a:defRPr/>
            </a:pPr>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8</a:t>
            </a:fld>
            <a:endParaRPr lang="en-US"/>
          </a:p>
        </p:txBody>
      </p:sp>
    </p:spTree>
    <p:extLst>
      <p:ext uri="{BB962C8B-B14F-4D97-AF65-F5344CB8AC3E}">
        <p14:creationId xmlns:p14="http://schemas.microsoft.com/office/powerpoint/2010/main" val="5791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Sarah</a:t>
            </a:r>
          </a:p>
          <a:p>
            <a:pPr>
              <a:defRPr/>
            </a:pPr>
            <a:r>
              <a:rPr lang="en-US"/>
              <a:t>"You'll be getting copies of this template"</a:t>
            </a:r>
          </a:p>
          <a:p>
            <a:pPr>
              <a:defRPr/>
            </a:pPr>
            <a:endParaRPr lang="en-US"/>
          </a:p>
        </p:txBody>
      </p:sp>
      <p:sp>
        <p:nvSpPr>
          <p:cNvPr id="4" name="Slide Number Placeholder 3"/>
          <p:cNvSpPr>
            <a:spLocks noGrp="1"/>
          </p:cNvSpPr>
          <p:nvPr>
            <p:ph type="sldNum" sz="quarter" idx="5"/>
          </p:nvPr>
        </p:nvSpPr>
        <p:spPr/>
        <p:txBody>
          <a:bodyPr/>
          <a:lstStyle/>
          <a:p>
            <a:fld id="{3EF5C104-2916-6B45-BB42-9911A6BC2CEA}" type="slidenum">
              <a:rPr lang="en-US" smtClean="0"/>
              <a:t>9</a:t>
            </a:fld>
            <a:endParaRPr lang="en-US"/>
          </a:p>
        </p:txBody>
      </p:sp>
    </p:spTree>
    <p:extLst>
      <p:ext uri="{BB962C8B-B14F-4D97-AF65-F5344CB8AC3E}">
        <p14:creationId xmlns:p14="http://schemas.microsoft.com/office/powerpoint/2010/main" val="2308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777B8-6422-2847-BD7F-5AF4AD84F2E0}"/>
              </a:ext>
            </a:extLst>
          </p:cNvPr>
          <p:cNvSpPr>
            <a:spLocks noGrp="1"/>
          </p:cNvSpPr>
          <p:nvPr>
            <p:ph idx="1" hasCustomPrompt="1"/>
          </p:nvPr>
        </p:nvSpPr>
        <p:spPr>
          <a:xfrm>
            <a:off x="609441" y="2550526"/>
            <a:ext cx="10969943" cy="791454"/>
          </a:xfrm>
        </p:spPr>
        <p:txBody>
          <a:bodyPr/>
          <a:lstStyle>
            <a:lvl1pPr marL="0" indent="0">
              <a:buClr>
                <a:schemeClr val="tx2"/>
              </a:buClr>
              <a:buFontTx/>
              <a:buNone/>
              <a:defRPr sz="3858" b="1" baseline="0">
                <a:solidFill>
                  <a:schemeClr val="tx1"/>
                </a:solidFill>
                <a:latin typeface="Arial" panose="020B0604020202020204" pitchFamily="34" charset="0"/>
                <a:cs typeface="Arial" panose="020B0604020202020204" pitchFamily="34" charset="0"/>
              </a:defRPr>
            </a:lvl1pPr>
          </a:lstStyle>
          <a:p>
            <a:pPr lvl="0"/>
            <a:r>
              <a:rPr lang="en-US"/>
              <a:t>Presentation title</a:t>
            </a:r>
          </a:p>
        </p:txBody>
      </p:sp>
      <p:sp>
        <p:nvSpPr>
          <p:cNvPr id="4" name="Content Placeholder 2">
            <a:extLst>
              <a:ext uri="{FF2B5EF4-FFF2-40B4-BE49-F238E27FC236}">
                <a16:creationId xmlns:a16="http://schemas.microsoft.com/office/drawing/2014/main" id="{1B7C1084-320A-344D-874F-9C7F76B5DA6E}"/>
              </a:ext>
            </a:extLst>
          </p:cNvPr>
          <p:cNvSpPr>
            <a:spLocks noGrp="1"/>
          </p:cNvSpPr>
          <p:nvPr>
            <p:ph idx="10" hasCustomPrompt="1"/>
          </p:nvPr>
        </p:nvSpPr>
        <p:spPr>
          <a:xfrm>
            <a:off x="609441" y="3511030"/>
            <a:ext cx="10969943" cy="791454"/>
          </a:xfrm>
        </p:spPr>
        <p:txBody>
          <a:bodyPr>
            <a:normAutofit/>
          </a:bodyPr>
          <a:lstStyle>
            <a:lvl1pPr marL="0" indent="0">
              <a:buClr>
                <a:schemeClr val="tx2"/>
              </a:buClr>
              <a:buFontTx/>
              <a:buNone/>
              <a:defRPr sz="2700" baseline="0">
                <a:solidFill>
                  <a:schemeClr val="bg2"/>
                </a:solidFill>
                <a:latin typeface="Arial" panose="020B0604020202020204" pitchFamily="34" charset="0"/>
                <a:cs typeface="Arial" panose="020B0604020202020204" pitchFamily="34" charset="0"/>
              </a:defRPr>
            </a:lvl1pPr>
          </a:lstStyle>
          <a:p>
            <a:pPr lvl="0"/>
            <a:r>
              <a:rPr lang="en-US"/>
              <a:t>Speaker name</a:t>
            </a:r>
          </a:p>
        </p:txBody>
      </p:sp>
    </p:spTree>
    <p:extLst>
      <p:ext uri="{BB962C8B-B14F-4D97-AF65-F5344CB8AC3E}">
        <p14:creationId xmlns:p14="http://schemas.microsoft.com/office/powerpoint/2010/main" val="402446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0B805-803E-2449-8109-4B0F70C3ADD6}"/>
              </a:ext>
            </a:extLst>
          </p:cNvPr>
          <p:cNvSpPr>
            <a:spLocks noGrp="1"/>
          </p:cNvSpPr>
          <p:nvPr>
            <p:ph type="title"/>
          </p:nvPr>
        </p:nvSpPr>
        <p:spPr>
          <a:xfrm>
            <a:off x="1828326" y="299692"/>
            <a:ext cx="10154836" cy="675989"/>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pPr lvl="0"/>
            <a:r>
              <a:rPr lang="en-US"/>
              <a:t>Click to edit Master title style</a:t>
            </a:r>
          </a:p>
        </p:txBody>
      </p:sp>
      <p:sp>
        <p:nvSpPr>
          <p:cNvPr id="5" name="Text Placeholder 2">
            <a:extLst>
              <a:ext uri="{FF2B5EF4-FFF2-40B4-BE49-F238E27FC236}">
                <a16:creationId xmlns:a16="http://schemas.microsoft.com/office/drawing/2014/main" id="{B36CB541-9AF3-D841-8797-C11DBD71FB57}"/>
              </a:ext>
            </a:extLst>
          </p:cNvPr>
          <p:cNvSpPr>
            <a:spLocks noGrp="1"/>
          </p:cNvSpPr>
          <p:nvPr>
            <p:ph idx="1"/>
          </p:nvPr>
        </p:nvSpPr>
        <p:spPr>
          <a:xfrm>
            <a:off x="609441" y="1600203"/>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1817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0B805-803E-2449-8109-4B0F70C3ADD6}"/>
              </a:ext>
            </a:extLst>
          </p:cNvPr>
          <p:cNvSpPr>
            <a:spLocks noGrp="1"/>
          </p:cNvSpPr>
          <p:nvPr>
            <p:ph type="title"/>
          </p:nvPr>
        </p:nvSpPr>
        <p:spPr>
          <a:xfrm>
            <a:off x="609442" y="485043"/>
            <a:ext cx="10154836" cy="675989"/>
          </a:xfrm>
          <a:prstGeom prst="rect">
            <a:avLst/>
          </a:prstGeom>
        </p:spPr>
        <p:txBody>
          <a:bodyPr vert="horz" lIns="91440" tIns="45720" rIns="91440" bIns="45720" rtlCol="0" anchor="ctr">
            <a:noAutofit/>
          </a:bodyPr>
          <a:lstStyle>
            <a:lvl1pPr>
              <a:defRPr sz="3000">
                <a:solidFill>
                  <a:schemeClr val="tx1"/>
                </a:solidFill>
                <a:latin typeface="Arial" panose="020B0604020202020204" pitchFamily="34" charset="0"/>
                <a:cs typeface="Arial" panose="020B0604020202020204" pitchFamily="34" charset="0"/>
              </a:defRPr>
            </a:lvl1pPr>
          </a:lstStyle>
          <a:p>
            <a:pPr lvl="0"/>
            <a:r>
              <a:rPr lang="en-US"/>
              <a:t>Click to edit Master title style</a:t>
            </a:r>
          </a:p>
        </p:txBody>
      </p:sp>
      <p:sp>
        <p:nvSpPr>
          <p:cNvPr id="3" name="Text Placeholder 2">
            <a:extLst>
              <a:ext uri="{FF2B5EF4-FFF2-40B4-BE49-F238E27FC236}">
                <a16:creationId xmlns:a16="http://schemas.microsoft.com/office/drawing/2014/main" id="{7A467CAE-5A26-6B45-8CE5-27740CBCC3ED}"/>
              </a:ext>
            </a:extLst>
          </p:cNvPr>
          <p:cNvSpPr>
            <a:spLocks noGrp="1"/>
          </p:cNvSpPr>
          <p:nvPr>
            <p:ph idx="1" hasCustomPrompt="1"/>
          </p:nvPr>
        </p:nvSpPr>
        <p:spPr>
          <a:xfrm>
            <a:off x="609442" y="1322172"/>
            <a:ext cx="5346515" cy="5050785"/>
          </a:xfrm>
          <a:prstGeom prst="rect">
            <a:avLst/>
          </a:prstGeom>
        </p:spPr>
        <p:txBody>
          <a:bodyPr vert="horz" lIns="91440" tIns="45720" rIns="91440" bIns="45720" rtlCol="0">
            <a:normAutofit/>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a:t>Body copy</a:t>
            </a:r>
          </a:p>
        </p:txBody>
      </p:sp>
      <p:sp>
        <p:nvSpPr>
          <p:cNvPr id="9" name="Text Placeholder 2">
            <a:extLst>
              <a:ext uri="{FF2B5EF4-FFF2-40B4-BE49-F238E27FC236}">
                <a16:creationId xmlns:a16="http://schemas.microsoft.com/office/drawing/2014/main" id="{62BC737E-BC13-3545-A70B-C5B5CC62C2DA}"/>
              </a:ext>
            </a:extLst>
          </p:cNvPr>
          <p:cNvSpPr>
            <a:spLocks noGrp="1"/>
          </p:cNvSpPr>
          <p:nvPr>
            <p:ph idx="10" hasCustomPrompt="1"/>
          </p:nvPr>
        </p:nvSpPr>
        <p:spPr>
          <a:xfrm>
            <a:off x="6380047" y="1322172"/>
            <a:ext cx="5346515" cy="5050785"/>
          </a:xfrm>
          <a:prstGeom prst="rect">
            <a:avLst/>
          </a:prstGeom>
        </p:spPr>
        <p:txBody>
          <a:bodyPr vert="horz" lIns="91440" tIns="45720" rIns="91440" bIns="45720" rtlCol="0">
            <a:normAutofit/>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a:t>Body copy</a:t>
            </a:r>
          </a:p>
        </p:txBody>
      </p:sp>
    </p:spTree>
    <p:extLst>
      <p:ext uri="{BB962C8B-B14F-4D97-AF65-F5344CB8AC3E}">
        <p14:creationId xmlns:p14="http://schemas.microsoft.com/office/powerpoint/2010/main" val="231437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0B805-803E-2449-8109-4B0F70C3ADD6}"/>
              </a:ext>
            </a:extLst>
          </p:cNvPr>
          <p:cNvSpPr>
            <a:spLocks noGrp="1"/>
          </p:cNvSpPr>
          <p:nvPr>
            <p:ph type="title"/>
          </p:nvPr>
        </p:nvSpPr>
        <p:spPr>
          <a:xfrm>
            <a:off x="609442" y="485043"/>
            <a:ext cx="10154836" cy="675989"/>
          </a:xfrm>
          <a:prstGeom prst="rect">
            <a:avLst/>
          </a:prstGeom>
        </p:spPr>
        <p:txBody>
          <a:bodyPr vert="horz" lIns="91440" tIns="45720" rIns="91440" bIns="45720" rtlCol="0" anchor="ctr">
            <a:noAutofit/>
          </a:bodyPr>
          <a:lstStyle>
            <a:lvl1pPr>
              <a:defRPr sz="3000">
                <a:solidFill>
                  <a:schemeClr val="tx1"/>
                </a:solidFill>
                <a:latin typeface="Arial" panose="020B0604020202020204" pitchFamily="34" charset="0"/>
                <a:cs typeface="Arial" panose="020B0604020202020204" pitchFamily="34" charset="0"/>
              </a:defRPr>
            </a:lvl1pPr>
          </a:lstStyle>
          <a:p>
            <a:pPr lvl="0"/>
            <a:r>
              <a:rPr lang="en-US"/>
              <a:t>Click to edit Master title style</a:t>
            </a:r>
          </a:p>
        </p:txBody>
      </p:sp>
      <p:sp>
        <p:nvSpPr>
          <p:cNvPr id="3" name="Text Placeholder 2">
            <a:extLst>
              <a:ext uri="{FF2B5EF4-FFF2-40B4-BE49-F238E27FC236}">
                <a16:creationId xmlns:a16="http://schemas.microsoft.com/office/drawing/2014/main" id="{7A467CAE-5A26-6B45-8CE5-27740CBCC3ED}"/>
              </a:ext>
            </a:extLst>
          </p:cNvPr>
          <p:cNvSpPr>
            <a:spLocks noGrp="1"/>
          </p:cNvSpPr>
          <p:nvPr>
            <p:ph idx="1" hasCustomPrompt="1"/>
          </p:nvPr>
        </p:nvSpPr>
        <p:spPr>
          <a:xfrm>
            <a:off x="609442" y="1322172"/>
            <a:ext cx="5346515" cy="5050785"/>
          </a:xfrm>
          <a:prstGeom prst="rect">
            <a:avLst/>
          </a:prstGeom>
        </p:spPr>
        <p:txBody>
          <a:bodyPr vert="horz" lIns="91440" tIns="45720" rIns="91440" bIns="45720" rtlCol="0">
            <a:normAutofit/>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a:t>Body copy</a:t>
            </a:r>
          </a:p>
        </p:txBody>
      </p:sp>
      <p:sp>
        <p:nvSpPr>
          <p:cNvPr id="9" name="Text Placeholder 2">
            <a:extLst>
              <a:ext uri="{FF2B5EF4-FFF2-40B4-BE49-F238E27FC236}">
                <a16:creationId xmlns:a16="http://schemas.microsoft.com/office/drawing/2014/main" id="{62BC737E-BC13-3545-A70B-C5B5CC62C2DA}"/>
              </a:ext>
            </a:extLst>
          </p:cNvPr>
          <p:cNvSpPr>
            <a:spLocks noGrp="1"/>
          </p:cNvSpPr>
          <p:nvPr>
            <p:ph idx="10" hasCustomPrompt="1"/>
          </p:nvPr>
        </p:nvSpPr>
        <p:spPr>
          <a:xfrm>
            <a:off x="6380047" y="1322172"/>
            <a:ext cx="5346515" cy="5050785"/>
          </a:xfrm>
          <a:prstGeom prst="rect">
            <a:avLst/>
          </a:prstGeom>
        </p:spPr>
        <p:txBody>
          <a:bodyPr vert="horz" lIns="91440" tIns="45720" rIns="91440" bIns="45720" rtlCol="0">
            <a:normAutofit/>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a:t>Body copy</a:t>
            </a:r>
          </a:p>
        </p:txBody>
      </p:sp>
    </p:spTree>
    <p:extLst>
      <p:ext uri="{BB962C8B-B14F-4D97-AF65-F5344CB8AC3E}">
        <p14:creationId xmlns:p14="http://schemas.microsoft.com/office/powerpoint/2010/main" val="120980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0B805-803E-2449-8109-4B0F70C3ADD6}"/>
              </a:ext>
            </a:extLst>
          </p:cNvPr>
          <p:cNvSpPr>
            <a:spLocks noGrp="1"/>
          </p:cNvSpPr>
          <p:nvPr>
            <p:ph type="title"/>
          </p:nvPr>
        </p:nvSpPr>
        <p:spPr>
          <a:xfrm>
            <a:off x="609442" y="561109"/>
            <a:ext cx="10154836" cy="5735782"/>
          </a:xfrm>
          <a:prstGeom prst="rect">
            <a:avLst/>
          </a:prstGeom>
        </p:spPr>
        <p:txBody>
          <a:bodyPr vert="horz" lIns="91440" tIns="45720" rIns="91440" bIns="45720" rtlCol="0" anchor="ctr">
            <a:noAutofit/>
          </a:bodyPr>
          <a:lstStyle>
            <a:lvl1pPr>
              <a:defRPr sz="30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p>
        </p:txBody>
      </p:sp>
    </p:spTree>
    <p:extLst>
      <p:ext uri="{BB962C8B-B14F-4D97-AF65-F5344CB8AC3E}">
        <p14:creationId xmlns:p14="http://schemas.microsoft.com/office/powerpoint/2010/main" val="145999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1B4E-BCD8-E040-B026-A02C44EBED17}"/>
              </a:ext>
            </a:extLst>
          </p:cNvPr>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2A2621-038E-A846-8F3A-F2DB63E33405}"/>
              </a:ext>
            </a:extLst>
          </p:cNvPr>
          <p:cNvSpPr>
            <a:spLocks noGrp="1"/>
          </p:cNvSpPr>
          <p:nvPr>
            <p:ph idx="1" hasCustomPrompt="1"/>
          </p:nvPr>
        </p:nvSpPr>
        <p:spPr>
          <a:xfrm>
            <a:off x="448804" y="1322172"/>
            <a:ext cx="5346515" cy="5050785"/>
          </a:xfrm>
          <a:prstGeom prst="rect">
            <a:avLst/>
          </a:prstGeom>
        </p:spPr>
        <p:txBody>
          <a:bodyPr vert="horz" lIns="91440" tIns="45720" rIns="91440" bIns="45720" rtlCol="0">
            <a:normAutofit/>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a:t>Body copy</a:t>
            </a:r>
          </a:p>
        </p:txBody>
      </p:sp>
    </p:spTree>
    <p:extLst>
      <p:ext uri="{BB962C8B-B14F-4D97-AF65-F5344CB8AC3E}">
        <p14:creationId xmlns:p14="http://schemas.microsoft.com/office/powerpoint/2010/main" val="314664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041B1C7-A439-274F-99A9-E1B66F91922D}"/>
              </a:ext>
            </a:extLst>
          </p:cNvPr>
          <p:cNvSpPr>
            <a:spLocks noGrp="1"/>
          </p:cNvSpPr>
          <p:nvPr>
            <p:ph type="title"/>
          </p:nvPr>
        </p:nvSpPr>
        <p:spPr>
          <a:xfrm>
            <a:off x="731579" y="766119"/>
            <a:ext cx="10725665" cy="3744097"/>
          </a:xfrm>
          <a:prstGeom prst="rect">
            <a:avLst/>
          </a:prstGeom>
        </p:spPr>
        <p:txBody>
          <a:bodyPr vert="horz" lIns="91440" tIns="45720" rIns="91440" bIns="45720" rtlCol="0" anchor="ctr">
            <a:noAutofit/>
          </a:bodyPr>
          <a:lstStyle>
            <a:lvl1pPr algn="ctr">
              <a:defRPr sz="6000">
                <a:solidFill>
                  <a:schemeClr val="tx1"/>
                </a:solidFill>
                <a:latin typeface="Arial" panose="020B0604020202020204" pitchFamily="34" charset="0"/>
                <a:cs typeface="Arial" panose="020B0604020202020204" pitchFamily="34" charset="0"/>
              </a:defRPr>
            </a:lvl1pPr>
          </a:lstStyle>
          <a:p>
            <a:pPr lvl="0"/>
            <a:r>
              <a:rPr lang="en-US"/>
              <a:t>Click to edit Master title style</a:t>
            </a:r>
          </a:p>
        </p:txBody>
      </p:sp>
    </p:spTree>
    <p:extLst>
      <p:ext uri="{BB962C8B-B14F-4D97-AF65-F5344CB8AC3E}">
        <p14:creationId xmlns:p14="http://schemas.microsoft.com/office/powerpoint/2010/main" val="85362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041B1C7-A439-274F-99A9-E1B66F91922D}"/>
              </a:ext>
            </a:extLst>
          </p:cNvPr>
          <p:cNvSpPr>
            <a:spLocks noGrp="1"/>
          </p:cNvSpPr>
          <p:nvPr>
            <p:ph type="title" hasCustomPrompt="1"/>
          </p:nvPr>
        </p:nvSpPr>
        <p:spPr>
          <a:xfrm>
            <a:off x="731580" y="1519881"/>
            <a:ext cx="6249988" cy="1594021"/>
          </a:xfrm>
          <a:prstGeom prst="rect">
            <a:avLst/>
          </a:prstGeom>
        </p:spPr>
        <p:txBody>
          <a:bodyPr vert="horz" lIns="91440" tIns="45720" rIns="91440" bIns="45720" rtlCol="0" anchor="ctr">
            <a:noAutofit/>
          </a:bodyPr>
          <a:lstStyle>
            <a:lvl1pPr algn="l">
              <a:defRPr sz="5400" spc="0">
                <a:solidFill>
                  <a:schemeClr val="bg1"/>
                </a:solidFill>
                <a:latin typeface="Arial" panose="020B0604020202020204" pitchFamily="34" charset="0"/>
                <a:cs typeface="Arial" panose="020B0604020202020204" pitchFamily="34" charset="0"/>
              </a:defRPr>
            </a:lvl1pPr>
          </a:lstStyle>
          <a:p>
            <a:pPr lvl="0"/>
            <a:r>
              <a:rPr lang="en-US"/>
              <a:t>Click to edit master title style</a:t>
            </a:r>
          </a:p>
        </p:txBody>
      </p:sp>
      <p:cxnSp>
        <p:nvCxnSpPr>
          <p:cNvPr id="7" name="Straight Connector 6">
            <a:extLst>
              <a:ext uri="{FF2B5EF4-FFF2-40B4-BE49-F238E27FC236}">
                <a16:creationId xmlns:a16="http://schemas.microsoft.com/office/drawing/2014/main" id="{C5F8CAB5-6D7B-5E42-A13F-A3C0815C16B1}"/>
              </a:ext>
            </a:extLst>
          </p:cNvPr>
          <p:cNvCxnSpPr>
            <a:cxnSpLocks/>
          </p:cNvCxnSpPr>
          <p:nvPr userDrawn="1"/>
        </p:nvCxnSpPr>
        <p:spPr>
          <a:xfrm>
            <a:off x="731579" y="3299256"/>
            <a:ext cx="116995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6113A876-21F8-504E-9F4A-CA72E6B88F51}"/>
              </a:ext>
            </a:extLst>
          </p:cNvPr>
          <p:cNvSpPr>
            <a:spLocks noGrp="1"/>
          </p:cNvSpPr>
          <p:nvPr>
            <p:ph idx="1" hasCustomPrompt="1"/>
          </p:nvPr>
        </p:nvSpPr>
        <p:spPr>
          <a:xfrm>
            <a:off x="731579" y="3482544"/>
            <a:ext cx="6249989" cy="791454"/>
          </a:xfrm>
        </p:spPr>
        <p:txBody>
          <a:bodyPr>
            <a:normAutofit/>
          </a:bodyPr>
          <a:lstStyle>
            <a:lvl1pPr marL="0" indent="0">
              <a:buClr>
                <a:schemeClr val="tx2"/>
              </a:buClr>
              <a:buFontTx/>
              <a:buNone/>
              <a:defRPr sz="3200" b="0" baseline="0">
                <a:solidFill>
                  <a:schemeClr val="bg1"/>
                </a:solidFill>
                <a:latin typeface="Arial" panose="020B0604020202020204" pitchFamily="34" charset="0"/>
                <a:cs typeface="Arial" panose="020B0604020202020204" pitchFamily="34" charset="0"/>
              </a:defRPr>
            </a:lvl1pPr>
          </a:lstStyle>
          <a:p>
            <a:pPr lvl="0"/>
            <a:r>
              <a:rPr lang="en-US"/>
              <a:t>Subtitle</a:t>
            </a:r>
          </a:p>
        </p:txBody>
      </p:sp>
    </p:spTree>
    <p:extLst>
      <p:ext uri="{BB962C8B-B14F-4D97-AF65-F5344CB8AC3E}">
        <p14:creationId xmlns:p14="http://schemas.microsoft.com/office/powerpoint/2010/main" val="26769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op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18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6" y="299692"/>
            <a:ext cx="10154836" cy="675989"/>
          </a:xfrm>
          <a:prstGeom prst="rect">
            <a:avLst/>
          </a:prstGeom>
        </p:spPr>
        <p:txBody>
          <a:bodyPr vert="horz" lIns="91440" tIns="45720" rIns="91440" bIns="45720" rtlCol="0" anchor="ctr">
            <a:normAutofit/>
          </a:bodyPr>
          <a:lstStyle/>
          <a:p>
            <a:pPr lvl="0"/>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037250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0" r:id="rId3"/>
    <p:sldLayoutId id="2147483734" r:id="rId4"/>
    <p:sldLayoutId id="2147483735" r:id="rId5"/>
    <p:sldLayoutId id="2147483731" r:id="rId6"/>
    <p:sldLayoutId id="2147483732" r:id="rId7"/>
    <p:sldLayoutId id="2147483733" r:id="rId8"/>
    <p:sldLayoutId id="2147483728" r:id="rId9"/>
  </p:sldLayoutIdLst>
  <p:txStyles>
    <p:titleStyle>
      <a:lvl1pPr marL="0" marR="0" indent="0" algn="l" defTabSz="440860" rtl="0" eaLnBrk="1" fontAlgn="auto" latinLnBrk="0" hangingPunct="1">
        <a:lnSpc>
          <a:spcPct val="100000"/>
        </a:lnSpc>
        <a:spcBef>
          <a:spcPct val="0"/>
        </a:spcBef>
        <a:spcAft>
          <a:spcPts val="0"/>
        </a:spcAft>
        <a:buClrTx/>
        <a:buSzTx/>
        <a:buFontTx/>
        <a:buNone/>
        <a:tabLst/>
        <a:defRPr sz="4242" b="1" kern="1200">
          <a:solidFill>
            <a:schemeClr val="bg1"/>
          </a:solidFill>
          <a:latin typeface="Helvetica" pitchFamily="2" charset="0"/>
          <a:ea typeface="+mj-ea"/>
          <a:cs typeface="+mj-cs"/>
        </a:defRPr>
      </a:lvl1pPr>
    </p:titleStyle>
    <p:bodyStyle>
      <a:lvl1pPr marL="330644" indent="-330644" algn="l" defTabSz="440860" rtl="0" eaLnBrk="1" latinLnBrk="0" hangingPunct="1">
        <a:spcBef>
          <a:spcPct val="20000"/>
        </a:spcBef>
        <a:buFont typeface="Arial"/>
        <a:buChar char="•"/>
        <a:defRPr sz="3085" kern="1200">
          <a:solidFill>
            <a:schemeClr val="bg2"/>
          </a:solidFill>
          <a:latin typeface="Helvetica" pitchFamily="2" charset="0"/>
          <a:ea typeface="+mn-ea"/>
          <a:cs typeface="+mn-cs"/>
        </a:defRPr>
      </a:lvl1pPr>
      <a:lvl2pPr marL="716398" indent="-275538" algn="l" defTabSz="440860" rtl="0" eaLnBrk="1" latinLnBrk="0" hangingPunct="1">
        <a:spcBef>
          <a:spcPct val="20000"/>
        </a:spcBef>
        <a:buFont typeface="Arial"/>
        <a:buChar char="–"/>
        <a:defRPr sz="2700" kern="1200">
          <a:solidFill>
            <a:schemeClr val="tx2"/>
          </a:solidFill>
          <a:latin typeface="Helvetica" pitchFamily="2" charset="0"/>
          <a:ea typeface="+mn-ea"/>
          <a:cs typeface="+mn-cs"/>
        </a:defRPr>
      </a:lvl2pPr>
      <a:lvl3pPr marL="1102150" indent="-220430" algn="l" defTabSz="440860" rtl="0" eaLnBrk="1" latinLnBrk="0" hangingPunct="1">
        <a:spcBef>
          <a:spcPct val="20000"/>
        </a:spcBef>
        <a:buFont typeface="Arial"/>
        <a:buChar char="•"/>
        <a:defRPr sz="2314" kern="1200">
          <a:solidFill>
            <a:schemeClr val="tx2"/>
          </a:solidFill>
          <a:latin typeface="Helvetica" pitchFamily="2" charset="0"/>
          <a:ea typeface="+mn-ea"/>
          <a:cs typeface="+mn-cs"/>
        </a:defRPr>
      </a:lvl3pPr>
      <a:lvl4pPr marL="1543009" indent="-220430" algn="l" defTabSz="440860" rtl="0" eaLnBrk="1" latinLnBrk="0" hangingPunct="1">
        <a:spcBef>
          <a:spcPct val="20000"/>
        </a:spcBef>
        <a:buFont typeface="Arial"/>
        <a:buChar char="–"/>
        <a:defRPr sz="1928" kern="1200">
          <a:solidFill>
            <a:schemeClr val="tx2"/>
          </a:solidFill>
          <a:latin typeface="Helvetica" pitchFamily="2" charset="0"/>
          <a:ea typeface="+mn-ea"/>
          <a:cs typeface="+mn-cs"/>
        </a:defRPr>
      </a:lvl4pPr>
      <a:lvl5pPr marL="1983869" indent="-220430" algn="l" defTabSz="440860" rtl="0" eaLnBrk="1" latinLnBrk="0" hangingPunct="1">
        <a:spcBef>
          <a:spcPct val="20000"/>
        </a:spcBef>
        <a:buFont typeface="Arial"/>
        <a:buChar char="»"/>
        <a:defRPr sz="1928" kern="1200">
          <a:solidFill>
            <a:schemeClr val="tx2"/>
          </a:solidFill>
          <a:latin typeface="Helvetica" pitchFamily="2" charset="0"/>
          <a:ea typeface="+mn-ea"/>
          <a:cs typeface="+mn-cs"/>
        </a:defRPr>
      </a:lvl5pPr>
      <a:lvl6pPr marL="2424728" indent="-220430" algn="l" defTabSz="440860" rtl="0" eaLnBrk="1" latinLnBrk="0" hangingPunct="1">
        <a:spcBef>
          <a:spcPct val="20000"/>
        </a:spcBef>
        <a:buFont typeface="Arial"/>
        <a:buChar char="•"/>
        <a:defRPr sz="1928" kern="1200">
          <a:solidFill>
            <a:schemeClr val="tx1"/>
          </a:solidFill>
          <a:latin typeface="+mn-lt"/>
          <a:ea typeface="+mn-ea"/>
          <a:cs typeface="+mn-cs"/>
        </a:defRPr>
      </a:lvl6pPr>
      <a:lvl7pPr marL="2865588" indent="-220430" algn="l" defTabSz="440860" rtl="0" eaLnBrk="1" latinLnBrk="0" hangingPunct="1">
        <a:spcBef>
          <a:spcPct val="20000"/>
        </a:spcBef>
        <a:buFont typeface="Arial"/>
        <a:buChar char="•"/>
        <a:defRPr sz="1928" kern="1200">
          <a:solidFill>
            <a:schemeClr val="tx1"/>
          </a:solidFill>
          <a:latin typeface="+mn-lt"/>
          <a:ea typeface="+mn-ea"/>
          <a:cs typeface="+mn-cs"/>
        </a:defRPr>
      </a:lvl7pPr>
      <a:lvl8pPr marL="3306448" indent="-220430" algn="l" defTabSz="440860" rtl="0" eaLnBrk="1" latinLnBrk="0" hangingPunct="1">
        <a:spcBef>
          <a:spcPct val="20000"/>
        </a:spcBef>
        <a:buFont typeface="Arial"/>
        <a:buChar char="•"/>
        <a:defRPr sz="1928" kern="1200">
          <a:solidFill>
            <a:schemeClr val="tx1"/>
          </a:solidFill>
          <a:latin typeface="+mn-lt"/>
          <a:ea typeface="+mn-ea"/>
          <a:cs typeface="+mn-cs"/>
        </a:defRPr>
      </a:lvl8pPr>
      <a:lvl9pPr marL="3747307" indent="-220430" algn="l" defTabSz="440860" rtl="0" eaLnBrk="1" latinLnBrk="0" hangingPunct="1">
        <a:spcBef>
          <a:spcPct val="20000"/>
        </a:spcBef>
        <a:buFont typeface="Arial"/>
        <a:buChar char="•"/>
        <a:defRPr sz="1928" kern="1200">
          <a:solidFill>
            <a:schemeClr val="tx1"/>
          </a:solidFill>
          <a:latin typeface="+mn-lt"/>
          <a:ea typeface="+mn-ea"/>
          <a:cs typeface="+mn-cs"/>
        </a:defRPr>
      </a:lvl9pPr>
    </p:bodyStyle>
    <p:otherStyle>
      <a:defPPr>
        <a:defRPr lang="en-US"/>
      </a:defPPr>
      <a:lvl1pPr marL="0" algn="l" defTabSz="440860" rtl="0" eaLnBrk="1" latinLnBrk="0" hangingPunct="1">
        <a:defRPr sz="1736" kern="1200">
          <a:solidFill>
            <a:schemeClr val="tx1"/>
          </a:solidFill>
          <a:latin typeface="+mn-lt"/>
          <a:ea typeface="+mn-ea"/>
          <a:cs typeface="+mn-cs"/>
        </a:defRPr>
      </a:lvl1pPr>
      <a:lvl2pPr marL="440860" algn="l" defTabSz="440860" rtl="0" eaLnBrk="1" latinLnBrk="0" hangingPunct="1">
        <a:defRPr sz="1736" kern="1200">
          <a:solidFill>
            <a:schemeClr val="tx1"/>
          </a:solidFill>
          <a:latin typeface="+mn-lt"/>
          <a:ea typeface="+mn-ea"/>
          <a:cs typeface="+mn-cs"/>
        </a:defRPr>
      </a:lvl2pPr>
      <a:lvl3pPr marL="881719" algn="l" defTabSz="440860" rtl="0" eaLnBrk="1" latinLnBrk="0" hangingPunct="1">
        <a:defRPr sz="1736" kern="1200">
          <a:solidFill>
            <a:schemeClr val="tx1"/>
          </a:solidFill>
          <a:latin typeface="+mn-lt"/>
          <a:ea typeface="+mn-ea"/>
          <a:cs typeface="+mn-cs"/>
        </a:defRPr>
      </a:lvl3pPr>
      <a:lvl4pPr marL="1322579" algn="l" defTabSz="440860" rtl="0" eaLnBrk="1" latinLnBrk="0" hangingPunct="1">
        <a:defRPr sz="1736" kern="1200">
          <a:solidFill>
            <a:schemeClr val="tx1"/>
          </a:solidFill>
          <a:latin typeface="+mn-lt"/>
          <a:ea typeface="+mn-ea"/>
          <a:cs typeface="+mn-cs"/>
        </a:defRPr>
      </a:lvl4pPr>
      <a:lvl5pPr marL="1763438" algn="l" defTabSz="440860" rtl="0" eaLnBrk="1" latinLnBrk="0" hangingPunct="1">
        <a:defRPr sz="1736" kern="1200">
          <a:solidFill>
            <a:schemeClr val="tx1"/>
          </a:solidFill>
          <a:latin typeface="+mn-lt"/>
          <a:ea typeface="+mn-ea"/>
          <a:cs typeface="+mn-cs"/>
        </a:defRPr>
      </a:lvl5pPr>
      <a:lvl6pPr marL="2204298" algn="l" defTabSz="440860" rtl="0" eaLnBrk="1" latinLnBrk="0" hangingPunct="1">
        <a:defRPr sz="1736" kern="1200">
          <a:solidFill>
            <a:schemeClr val="tx1"/>
          </a:solidFill>
          <a:latin typeface="+mn-lt"/>
          <a:ea typeface="+mn-ea"/>
          <a:cs typeface="+mn-cs"/>
        </a:defRPr>
      </a:lvl6pPr>
      <a:lvl7pPr marL="2645158" algn="l" defTabSz="440860" rtl="0" eaLnBrk="1" latinLnBrk="0" hangingPunct="1">
        <a:defRPr sz="1736" kern="1200">
          <a:solidFill>
            <a:schemeClr val="tx1"/>
          </a:solidFill>
          <a:latin typeface="+mn-lt"/>
          <a:ea typeface="+mn-ea"/>
          <a:cs typeface="+mn-cs"/>
        </a:defRPr>
      </a:lvl7pPr>
      <a:lvl8pPr marL="3086018" algn="l" defTabSz="440860" rtl="0" eaLnBrk="1" latinLnBrk="0" hangingPunct="1">
        <a:defRPr sz="1736" kern="1200">
          <a:solidFill>
            <a:schemeClr val="tx1"/>
          </a:solidFill>
          <a:latin typeface="+mn-lt"/>
          <a:ea typeface="+mn-ea"/>
          <a:cs typeface="+mn-cs"/>
        </a:defRPr>
      </a:lvl8pPr>
      <a:lvl9pPr marL="3526878" algn="l" defTabSz="440860" rtl="0" eaLnBrk="1" latinLnBrk="0" hangingPunct="1">
        <a:defRPr sz="17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0531-37E0-844C-A722-1ED3814FF9E1}"/>
              </a:ext>
            </a:extLst>
          </p:cNvPr>
          <p:cNvSpPr>
            <a:spLocks noGrp="1"/>
          </p:cNvSpPr>
          <p:nvPr>
            <p:ph type="title"/>
          </p:nvPr>
        </p:nvSpPr>
        <p:spPr>
          <a:xfrm>
            <a:off x="731579" y="1519881"/>
            <a:ext cx="10137311" cy="1594021"/>
          </a:xfrm>
        </p:spPr>
        <p:txBody>
          <a:bodyPr/>
          <a:lstStyle/>
          <a:p>
            <a:r>
              <a:rPr lang="en-US" sz="4000" b="0">
                <a:latin typeface="+mj-lt"/>
                <a:cs typeface="Arial"/>
              </a:rPr>
              <a:t>Start Fundraising Now: Your Formula for Year-End Asks</a:t>
            </a:r>
            <a:endParaRPr lang="en-US"/>
          </a:p>
        </p:txBody>
      </p:sp>
      <p:sp>
        <p:nvSpPr>
          <p:cNvPr id="3" name="Content Placeholder 2">
            <a:extLst>
              <a:ext uri="{FF2B5EF4-FFF2-40B4-BE49-F238E27FC236}">
                <a16:creationId xmlns:a16="http://schemas.microsoft.com/office/drawing/2014/main" id="{0D147D8B-B860-D946-9859-A12A4E136F6C}"/>
              </a:ext>
            </a:extLst>
          </p:cNvPr>
          <p:cNvSpPr>
            <a:spLocks noGrp="1"/>
          </p:cNvSpPr>
          <p:nvPr>
            <p:ph idx="1"/>
          </p:nvPr>
        </p:nvSpPr>
        <p:spPr>
          <a:xfrm>
            <a:off x="731579" y="3482543"/>
            <a:ext cx="6249989" cy="1334784"/>
          </a:xfrm>
        </p:spPr>
        <p:txBody>
          <a:bodyPr vert="horz" lIns="91440" tIns="45720" rIns="91440" bIns="45720" rtlCol="0" anchor="t">
            <a:normAutofit/>
          </a:bodyPr>
          <a:lstStyle/>
          <a:p>
            <a:r>
              <a:rPr lang="en-US">
                <a:latin typeface="Arial"/>
                <a:cs typeface="Arial"/>
              </a:rPr>
              <a:t>Best Friends Network Webinar</a:t>
            </a:r>
          </a:p>
          <a:p>
            <a:r>
              <a:rPr lang="en-US" sz="2400">
                <a:latin typeface="Arial"/>
                <a:cs typeface="Arial"/>
              </a:rPr>
              <a:t>October 22, 2024</a:t>
            </a:r>
            <a:endParaRPr lang="en-US" sz="2400"/>
          </a:p>
        </p:txBody>
      </p:sp>
      <p:sp>
        <p:nvSpPr>
          <p:cNvPr id="4" name="TextBox 3">
            <a:extLst>
              <a:ext uri="{FF2B5EF4-FFF2-40B4-BE49-F238E27FC236}">
                <a16:creationId xmlns:a16="http://schemas.microsoft.com/office/drawing/2014/main" id="{3A8E6254-7D0D-8EFE-6C69-F580996CFAA8}"/>
              </a:ext>
            </a:extLst>
          </p:cNvPr>
          <p:cNvSpPr txBox="1"/>
          <p:nvPr/>
        </p:nvSpPr>
        <p:spPr>
          <a:xfrm>
            <a:off x="731579" y="4906334"/>
            <a:ext cx="3738524" cy="431785"/>
          </a:xfrm>
          <a:prstGeom prst="rect">
            <a:avLst/>
          </a:prstGeom>
          <a:noFill/>
        </p:spPr>
        <p:txBody>
          <a:bodyPr wrap="none" rtlCol="0">
            <a:spAutoFit/>
          </a:bodyPr>
          <a:lstStyle/>
          <a:p>
            <a:r>
              <a:rPr lang="en-US" err="1">
                <a:solidFill>
                  <a:schemeClr val="bg1"/>
                </a:solidFill>
              </a:rPr>
              <a:t>BFNetwork@bestfriends.org</a:t>
            </a:r>
            <a:endParaRPr lang="en-US">
              <a:solidFill>
                <a:schemeClr val="bg1"/>
              </a:solidFill>
            </a:endParaRPr>
          </a:p>
        </p:txBody>
      </p:sp>
    </p:spTree>
    <p:extLst>
      <p:ext uri="{BB962C8B-B14F-4D97-AF65-F5344CB8AC3E}">
        <p14:creationId xmlns:p14="http://schemas.microsoft.com/office/powerpoint/2010/main" val="175122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p:txBody>
          <a:bodyPr/>
          <a:lstStyle/>
          <a:p>
            <a:r>
              <a:rPr lang="en-US">
                <a:latin typeface="Arial"/>
                <a:cs typeface="Arial"/>
              </a:rPr>
              <a:t>Examples</a:t>
            </a:r>
            <a:endParaRPr lang="en-US"/>
          </a:p>
        </p:txBody>
      </p:sp>
    </p:spTree>
    <p:extLst>
      <p:ext uri="{BB962C8B-B14F-4D97-AF65-F5344CB8AC3E}">
        <p14:creationId xmlns:p14="http://schemas.microsoft.com/office/powerpoint/2010/main" val="338562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89311" y="540269"/>
            <a:ext cx="1670822" cy="638919"/>
          </a:xfrm>
        </p:spPr>
        <p:txBody>
          <a:bodyPr anchor="ctr">
            <a:normAutofit fontScale="90000"/>
          </a:bodyPr>
          <a:lstStyle/>
          <a:p>
            <a:pPr algn="r"/>
            <a:r>
              <a:rPr lang="en-US" sz="2200">
                <a:latin typeface="Arial"/>
                <a:cs typeface="Arial"/>
              </a:rPr>
              <a:t>Direct Mail </a:t>
            </a:r>
            <a:br>
              <a:rPr lang="en-US" sz="2200">
                <a:latin typeface="Arial"/>
                <a:cs typeface="Arial"/>
              </a:rPr>
            </a:br>
            <a:r>
              <a:rPr lang="en-US" sz="2200">
                <a:latin typeface="Arial"/>
                <a:cs typeface="Arial"/>
              </a:rPr>
              <a:t>Example</a:t>
            </a:r>
            <a:endParaRPr lang="en-US" sz="2200"/>
          </a:p>
        </p:txBody>
      </p:sp>
      <p:pic>
        <p:nvPicPr>
          <p:cNvPr id="4" name="Picture 3" descr="A letter to a dog&#10;&#10;Description automatically generated">
            <a:extLst>
              <a:ext uri="{FF2B5EF4-FFF2-40B4-BE49-F238E27FC236}">
                <a16:creationId xmlns:a16="http://schemas.microsoft.com/office/drawing/2014/main" id="{E54EFAEF-AA13-6F11-8A26-F79337E892D1}"/>
              </a:ext>
            </a:extLst>
          </p:cNvPr>
          <p:cNvPicPr>
            <a:picLocks noChangeAspect="1"/>
          </p:cNvPicPr>
          <p:nvPr/>
        </p:nvPicPr>
        <p:blipFill>
          <a:blip r:embed="rId3"/>
          <a:stretch>
            <a:fillRect/>
          </a:stretch>
        </p:blipFill>
        <p:spPr>
          <a:xfrm>
            <a:off x="1591237" y="-22381"/>
            <a:ext cx="5210534" cy="6882245"/>
          </a:xfrm>
          <a:prstGeom prst="rect">
            <a:avLst/>
          </a:prstGeom>
        </p:spPr>
      </p:pic>
      <p:pic>
        <p:nvPicPr>
          <p:cNvPr id="6" name="Picture 5">
            <a:extLst>
              <a:ext uri="{FF2B5EF4-FFF2-40B4-BE49-F238E27FC236}">
                <a16:creationId xmlns:a16="http://schemas.microsoft.com/office/drawing/2014/main" id="{FED87C18-2985-7E11-3D54-A41CF14E4F5F}"/>
              </a:ext>
            </a:extLst>
          </p:cNvPr>
          <p:cNvPicPr>
            <a:picLocks noChangeAspect="1"/>
          </p:cNvPicPr>
          <p:nvPr/>
        </p:nvPicPr>
        <p:blipFill>
          <a:blip r:embed="rId4"/>
          <a:stretch>
            <a:fillRect/>
          </a:stretch>
        </p:blipFill>
        <p:spPr>
          <a:xfrm>
            <a:off x="6808658" y="-17459"/>
            <a:ext cx="5375145" cy="6867869"/>
          </a:xfrm>
          <a:prstGeom prst="rect">
            <a:avLst/>
          </a:prstGeom>
        </p:spPr>
      </p:pic>
      <p:sp>
        <p:nvSpPr>
          <p:cNvPr id="8" name="TextBox 7">
            <a:extLst>
              <a:ext uri="{FF2B5EF4-FFF2-40B4-BE49-F238E27FC236}">
                <a16:creationId xmlns:a16="http://schemas.microsoft.com/office/drawing/2014/main" id="{09E071C4-4299-226B-C1E2-5A00B9AD089B}"/>
              </a:ext>
            </a:extLst>
          </p:cNvPr>
          <p:cNvSpPr txBox="1"/>
          <p:nvPr/>
        </p:nvSpPr>
        <p:spPr>
          <a:xfrm>
            <a:off x="67101" y="1717589"/>
            <a:ext cx="15082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Paws4ever</a:t>
            </a:r>
            <a:r>
              <a:rPr lang="en-US" sz="2000">
                <a:cs typeface="Arial"/>
              </a:rPr>
              <a:t>​</a:t>
            </a:r>
            <a:endParaRPr lang="en-US">
              <a:cs typeface="Arial" panose="020B0604020202020204"/>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376382" y="1464276"/>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594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dog with blue text&#10;&#10;Description automatically generated">
            <a:extLst>
              <a:ext uri="{FF2B5EF4-FFF2-40B4-BE49-F238E27FC236}">
                <a16:creationId xmlns:a16="http://schemas.microsoft.com/office/drawing/2014/main" id="{F3677745-1E9E-21B3-9CEF-779B97990274}"/>
              </a:ext>
            </a:extLst>
          </p:cNvPr>
          <p:cNvPicPr>
            <a:picLocks noChangeAspect="1"/>
          </p:cNvPicPr>
          <p:nvPr/>
        </p:nvPicPr>
        <p:blipFill>
          <a:blip r:embed="rId3"/>
          <a:srcRect l="-49" r="1513" b="-558"/>
          <a:stretch/>
        </p:blipFill>
        <p:spPr>
          <a:xfrm>
            <a:off x="-378" y="209722"/>
            <a:ext cx="10406710" cy="6647098"/>
          </a:xfrm>
          <a:prstGeom prst="rect">
            <a:avLst/>
          </a:prstGeom>
        </p:spPr>
      </p:pic>
      <p:sp>
        <p:nvSpPr>
          <p:cNvPr id="2" name="Oval 1">
            <a:extLst>
              <a:ext uri="{FF2B5EF4-FFF2-40B4-BE49-F238E27FC236}">
                <a16:creationId xmlns:a16="http://schemas.microsoft.com/office/drawing/2014/main" id="{EABFB656-09E9-224A-FAF2-93663963A708}"/>
              </a:ext>
            </a:extLst>
          </p:cNvPr>
          <p:cNvSpPr/>
          <p:nvPr/>
        </p:nvSpPr>
        <p:spPr>
          <a:xfrm rot="480000">
            <a:off x="6599455" y="274296"/>
            <a:ext cx="4047847" cy="1791418"/>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60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964FC-235D-7E3B-22F0-BB13919CF82D}"/>
              </a:ext>
            </a:extLst>
          </p:cNvPr>
          <p:cNvSpPr>
            <a:spLocks noGrp="1"/>
          </p:cNvSpPr>
          <p:nvPr>
            <p:ph type="title"/>
          </p:nvPr>
        </p:nvSpPr>
        <p:spPr>
          <a:xfrm>
            <a:off x="1828326" y="299692"/>
            <a:ext cx="10154836" cy="675989"/>
          </a:xfrm>
        </p:spPr>
        <p:txBody>
          <a:bodyPr anchor="ctr">
            <a:normAutofit/>
          </a:bodyPr>
          <a:lstStyle/>
          <a:p>
            <a:pPr>
              <a:lnSpc>
                <a:spcPct val="90000"/>
              </a:lnSpc>
            </a:pPr>
            <a:r>
              <a:rPr lang="en-US" sz="4200">
                <a:latin typeface="Arial"/>
                <a:cs typeface="Arial"/>
              </a:rPr>
              <a:t>Paws4ever: Direct Mail Results</a:t>
            </a:r>
            <a:endParaRPr lang="en-US" sz="4200"/>
          </a:p>
        </p:txBody>
      </p:sp>
      <p:sp>
        <p:nvSpPr>
          <p:cNvPr id="3" name="TextBox 2">
            <a:extLst>
              <a:ext uri="{FF2B5EF4-FFF2-40B4-BE49-F238E27FC236}">
                <a16:creationId xmlns:a16="http://schemas.microsoft.com/office/drawing/2014/main" id="{CB8F2110-EC28-846B-6A30-76DB8E686614}"/>
              </a:ext>
            </a:extLst>
          </p:cNvPr>
          <p:cNvSpPr txBox="1"/>
          <p:nvPr/>
        </p:nvSpPr>
        <p:spPr>
          <a:xfrm>
            <a:off x="863671" y="3425355"/>
            <a:ext cx="1067308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b="1">
                <a:solidFill>
                  <a:schemeClr val="bg2"/>
                </a:solidFill>
              </a:rPr>
              <a:t>Mailed to 2,725 existing donors</a:t>
            </a:r>
            <a:endParaRPr lang="en-US" sz="2800" b="1">
              <a:solidFill>
                <a:schemeClr val="bg2"/>
              </a:solidFill>
              <a:cs typeface="Arial"/>
            </a:endParaRPr>
          </a:p>
          <a:p>
            <a:pPr marL="457200" indent="-457200">
              <a:buFont typeface="Arial"/>
              <a:buChar char="•"/>
            </a:pPr>
            <a:r>
              <a:rPr lang="en-US" sz="2800" b="1">
                <a:solidFill>
                  <a:schemeClr val="bg2"/>
                </a:solidFill>
              </a:rPr>
              <a:t>Cost</a:t>
            </a:r>
            <a:r>
              <a:rPr lang="en-US" sz="2800" b="1">
                <a:solidFill>
                  <a:schemeClr val="bg2"/>
                </a:solidFill>
                <a:cs typeface="Arial"/>
              </a:rPr>
              <a:t>: Roughly $3,000 for professional printing and mailing</a:t>
            </a:r>
            <a:endParaRPr lang="en-US" sz="2800">
              <a:solidFill>
                <a:schemeClr val="bg2"/>
              </a:solidFill>
              <a:cs typeface="Arial"/>
            </a:endParaRPr>
          </a:p>
          <a:p>
            <a:endParaRPr lang="en-US" sz="2000" b="1">
              <a:solidFill>
                <a:schemeClr val="bg2"/>
              </a:solidFill>
              <a:cs typeface="Arial"/>
            </a:endParaRPr>
          </a:p>
          <a:p>
            <a:r>
              <a:rPr lang="en-US" sz="2000" b="1">
                <a:solidFill>
                  <a:schemeClr val="bg2"/>
                </a:solidFill>
                <a:cs typeface="Arial"/>
              </a:rPr>
              <a:t>Additional costs:</a:t>
            </a:r>
          </a:p>
          <a:p>
            <a:pPr marL="342900" indent="-342900">
              <a:buFont typeface="Arial"/>
              <a:buChar char="•"/>
            </a:pPr>
            <a:r>
              <a:rPr lang="en-US" sz="2000" b="1">
                <a:solidFill>
                  <a:schemeClr val="bg2"/>
                </a:solidFill>
                <a:cs typeface="Arial"/>
              </a:rPr>
              <a:t>Donor database to track donor information</a:t>
            </a:r>
          </a:p>
          <a:p>
            <a:pPr marL="342900" indent="-342900">
              <a:buFont typeface="Arial"/>
              <a:buChar char="•"/>
            </a:pPr>
            <a:r>
              <a:rPr lang="en-US" sz="2000" b="1">
                <a:solidFill>
                  <a:schemeClr val="bg2"/>
                </a:solidFill>
                <a:cs typeface="Arial"/>
              </a:rPr>
              <a:t>Staff time developing/writing the letter</a:t>
            </a:r>
          </a:p>
          <a:p>
            <a:pPr marL="342900" indent="-342900">
              <a:buFont typeface="Arial"/>
              <a:buChar char="•"/>
            </a:pPr>
            <a:r>
              <a:rPr lang="en-US" sz="2000" b="1">
                <a:solidFill>
                  <a:schemeClr val="bg2"/>
                </a:solidFill>
                <a:cs typeface="Arial"/>
              </a:rPr>
              <a:t>Staff time hand-writing personal notes on highest-level donors</a:t>
            </a:r>
          </a:p>
        </p:txBody>
      </p:sp>
      <p:sp>
        <p:nvSpPr>
          <p:cNvPr id="4" name="TextBox 3">
            <a:extLst>
              <a:ext uri="{FF2B5EF4-FFF2-40B4-BE49-F238E27FC236}">
                <a16:creationId xmlns:a16="http://schemas.microsoft.com/office/drawing/2014/main" id="{7A9B96CF-7959-5D0E-982E-BA7F87B454A4}"/>
              </a:ext>
            </a:extLst>
          </p:cNvPr>
          <p:cNvSpPr txBox="1"/>
          <p:nvPr/>
        </p:nvSpPr>
        <p:spPr>
          <a:xfrm>
            <a:off x="2948233" y="1861264"/>
            <a:ext cx="62923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400" b="1">
                <a:solidFill>
                  <a:srgbClr val="313130"/>
                </a:solidFill>
              </a:rPr>
              <a:t>Raised $67,553</a:t>
            </a:r>
            <a:endParaRPr lang="en-US" sz="6400"/>
          </a:p>
        </p:txBody>
      </p:sp>
    </p:spTree>
    <p:extLst>
      <p:ext uri="{BB962C8B-B14F-4D97-AF65-F5344CB8AC3E}">
        <p14:creationId xmlns:p14="http://schemas.microsoft.com/office/powerpoint/2010/main" val="27925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89311" y="540269"/>
            <a:ext cx="1670822" cy="638919"/>
          </a:xfrm>
        </p:spPr>
        <p:txBody>
          <a:bodyPr anchor="ctr">
            <a:normAutofit fontScale="90000"/>
          </a:bodyPr>
          <a:lstStyle/>
          <a:p>
            <a:pPr algn="r"/>
            <a:r>
              <a:rPr lang="en-US" sz="2200">
                <a:latin typeface="Arial"/>
                <a:cs typeface="Arial"/>
              </a:rPr>
              <a:t>Direct Mail </a:t>
            </a:r>
            <a:br>
              <a:rPr lang="en-US" sz="2200">
                <a:latin typeface="Arial"/>
                <a:cs typeface="Arial"/>
              </a:rPr>
            </a:br>
            <a:r>
              <a:rPr lang="en-US" sz="2200">
                <a:latin typeface="Arial"/>
                <a:cs typeface="Arial"/>
              </a:rPr>
              <a:t>Example</a:t>
            </a:r>
            <a:endParaRPr lang="en-US" sz="2200"/>
          </a:p>
        </p:txBody>
      </p:sp>
      <p:sp>
        <p:nvSpPr>
          <p:cNvPr id="8" name="TextBox 7">
            <a:extLst>
              <a:ext uri="{FF2B5EF4-FFF2-40B4-BE49-F238E27FC236}">
                <a16:creationId xmlns:a16="http://schemas.microsoft.com/office/drawing/2014/main" id="{09E071C4-4299-226B-C1E2-5A00B9AD089B}"/>
              </a:ext>
            </a:extLst>
          </p:cNvPr>
          <p:cNvSpPr txBox="1"/>
          <p:nvPr/>
        </p:nvSpPr>
        <p:spPr>
          <a:xfrm>
            <a:off x="67101" y="1717589"/>
            <a:ext cx="15082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Paws4ever</a:t>
            </a:r>
            <a:r>
              <a:rPr lang="en-US" sz="2000">
                <a:cs typeface="Arial"/>
              </a:rPr>
              <a:t>​</a:t>
            </a:r>
            <a:endParaRPr lang="en-US">
              <a:cs typeface="Arial" panose="020B0604020202020204"/>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376382" y="1464276"/>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5" name="Picture 4" descr="A screenshot of a newspaper&#10;&#10;Description automatically generated">
            <a:extLst>
              <a:ext uri="{FF2B5EF4-FFF2-40B4-BE49-F238E27FC236}">
                <a16:creationId xmlns:a16="http://schemas.microsoft.com/office/drawing/2014/main" id="{CB9AE496-1687-06F3-B518-4D2D18730807}"/>
              </a:ext>
            </a:extLst>
          </p:cNvPr>
          <p:cNvPicPr>
            <a:picLocks noChangeAspect="1"/>
          </p:cNvPicPr>
          <p:nvPr/>
        </p:nvPicPr>
        <p:blipFill>
          <a:blip r:embed="rId3"/>
          <a:stretch>
            <a:fillRect/>
          </a:stretch>
        </p:blipFill>
        <p:spPr>
          <a:xfrm>
            <a:off x="1585768" y="313041"/>
            <a:ext cx="5044322" cy="6544063"/>
          </a:xfrm>
          <a:prstGeom prst="rect">
            <a:avLst/>
          </a:prstGeom>
        </p:spPr>
      </p:pic>
      <p:pic>
        <p:nvPicPr>
          <p:cNvPr id="9" name="Picture 8" descr="A screenshot of a newsletter&#10;&#10;Description automatically generated">
            <a:extLst>
              <a:ext uri="{FF2B5EF4-FFF2-40B4-BE49-F238E27FC236}">
                <a16:creationId xmlns:a16="http://schemas.microsoft.com/office/drawing/2014/main" id="{B48C4ADB-7A1D-03D9-C89F-01C1A3D5F6C5}"/>
              </a:ext>
            </a:extLst>
          </p:cNvPr>
          <p:cNvPicPr>
            <a:picLocks noChangeAspect="1"/>
          </p:cNvPicPr>
          <p:nvPr/>
        </p:nvPicPr>
        <p:blipFill>
          <a:blip r:embed="rId4"/>
          <a:stretch>
            <a:fillRect/>
          </a:stretch>
        </p:blipFill>
        <p:spPr>
          <a:xfrm>
            <a:off x="6757121" y="-12055"/>
            <a:ext cx="5432484" cy="6871079"/>
          </a:xfrm>
          <a:prstGeom prst="rect">
            <a:avLst/>
          </a:prstGeom>
        </p:spPr>
      </p:pic>
    </p:spTree>
    <p:extLst>
      <p:ext uri="{BB962C8B-B14F-4D97-AF65-F5344CB8AC3E}">
        <p14:creationId xmlns:p14="http://schemas.microsoft.com/office/powerpoint/2010/main" val="350545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tter to a pet&#10;&#10;Description automatically generated">
            <a:extLst>
              <a:ext uri="{FF2B5EF4-FFF2-40B4-BE49-F238E27FC236}">
                <a16:creationId xmlns:a16="http://schemas.microsoft.com/office/drawing/2014/main" id="{88F0DC4F-058C-443C-30FB-E1754308B778}"/>
              </a:ext>
            </a:extLst>
          </p:cNvPr>
          <p:cNvPicPr>
            <a:picLocks noChangeAspect="1"/>
          </p:cNvPicPr>
          <p:nvPr/>
        </p:nvPicPr>
        <p:blipFill>
          <a:blip r:embed="rId3"/>
          <a:stretch>
            <a:fillRect/>
          </a:stretch>
        </p:blipFill>
        <p:spPr>
          <a:xfrm>
            <a:off x="268681" y="429623"/>
            <a:ext cx="9970526" cy="6236796"/>
          </a:xfrm>
          <a:prstGeom prst="rect">
            <a:avLst/>
          </a:prstGeom>
        </p:spPr>
      </p:pic>
      <p:sp>
        <p:nvSpPr>
          <p:cNvPr id="5" name="Oval 4">
            <a:extLst>
              <a:ext uri="{FF2B5EF4-FFF2-40B4-BE49-F238E27FC236}">
                <a16:creationId xmlns:a16="http://schemas.microsoft.com/office/drawing/2014/main" id="{6AB5F1F3-FB9D-8558-2FB8-752FF34463E9}"/>
              </a:ext>
            </a:extLst>
          </p:cNvPr>
          <p:cNvSpPr/>
          <p:nvPr/>
        </p:nvSpPr>
        <p:spPr>
          <a:xfrm>
            <a:off x="3398570" y="4327505"/>
            <a:ext cx="4004727" cy="1633268"/>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964FC-235D-7E3B-22F0-BB13919CF82D}"/>
              </a:ext>
            </a:extLst>
          </p:cNvPr>
          <p:cNvSpPr>
            <a:spLocks noGrp="1"/>
          </p:cNvSpPr>
          <p:nvPr>
            <p:ph type="title"/>
          </p:nvPr>
        </p:nvSpPr>
        <p:spPr>
          <a:xfrm>
            <a:off x="1828326" y="299692"/>
            <a:ext cx="10154836" cy="675989"/>
          </a:xfrm>
        </p:spPr>
        <p:txBody>
          <a:bodyPr anchor="ctr">
            <a:normAutofit/>
          </a:bodyPr>
          <a:lstStyle/>
          <a:p>
            <a:pPr>
              <a:lnSpc>
                <a:spcPct val="90000"/>
              </a:lnSpc>
            </a:pPr>
            <a:r>
              <a:rPr lang="en-US" sz="4200">
                <a:latin typeface="Arial"/>
                <a:cs typeface="Arial"/>
              </a:rPr>
              <a:t>Paws4ever: Direct Mail Results</a:t>
            </a:r>
            <a:endParaRPr lang="en-US" sz="4200"/>
          </a:p>
        </p:txBody>
      </p:sp>
      <p:sp>
        <p:nvSpPr>
          <p:cNvPr id="3" name="TextBox 2">
            <a:extLst>
              <a:ext uri="{FF2B5EF4-FFF2-40B4-BE49-F238E27FC236}">
                <a16:creationId xmlns:a16="http://schemas.microsoft.com/office/drawing/2014/main" id="{576309F0-90A8-F727-0E05-CAEFA56E50C6}"/>
              </a:ext>
            </a:extLst>
          </p:cNvPr>
          <p:cNvSpPr txBox="1"/>
          <p:nvPr/>
        </p:nvSpPr>
        <p:spPr>
          <a:xfrm>
            <a:off x="863671" y="3425355"/>
            <a:ext cx="1067308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b="1">
                <a:solidFill>
                  <a:schemeClr val="bg2"/>
                </a:solidFill>
              </a:rPr>
              <a:t>Mailed to 2,698 existing donors</a:t>
            </a:r>
            <a:endParaRPr lang="en-US" sz="2800" b="1">
              <a:solidFill>
                <a:schemeClr val="bg2"/>
              </a:solidFill>
              <a:cs typeface="Arial"/>
            </a:endParaRPr>
          </a:p>
          <a:p>
            <a:pPr marL="457200" indent="-457200">
              <a:buFont typeface="Arial"/>
              <a:buChar char="•"/>
            </a:pPr>
            <a:r>
              <a:rPr lang="en-US" sz="2800" b="1">
                <a:solidFill>
                  <a:schemeClr val="bg2"/>
                </a:solidFill>
              </a:rPr>
              <a:t>Cost</a:t>
            </a:r>
            <a:r>
              <a:rPr lang="en-US" sz="2800" b="1">
                <a:solidFill>
                  <a:schemeClr val="bg2"/>
                </a:solidFill>
                <a:cs typeface="Arial"/>
              </a:rPr>
              <a:t>: Roughly $3,000 for professional printing and mailing</a:t>
            </a:r>
            <a:endParaRPr lang="en-US" sz="2800">
              <a:solidFill>
                <a:schemeClr val="bg2"/>
              </a:solidFill>
              <a:cs typeface="Arial"/>
            </a:endParaRPr>
          </a:p>
          <a:p>
            <a:endParaRPr lang="en-US" sz="2000" b="1">
              <a:solidFill>
                <a:schemeClr val="bg2"/>
              </a:solidFill>
              <a:cs typeface="Arial"/>
            </a:endParaRPr>
          </a:p>
          <a:p>
            <a:r>
              <a:rPr lang="en-US" sz="2000" b="1">
                <a:solidFill>
                  <a:schemeClr val="bg2"/>
                </a:solidFill>
                <a:cs typeface="Arial"/>
              </a:rPr>
              <a:t>Additional costs:</a:t>
            </a:r>
          </a:p>
          <a:p>
            <a:pPr marL="342900" indent="-342900">
              <a:buFont typeface="Arial"/>
              <a:buChar char="•"/>
            </a:pPr>
            <a:r>
              <a:rPr lang="en-US" sz="2000" b="1">
                <a:solidFill>
                  <a:schemeClr val="bg2"/>
                </a:solidFill>
                <a:cs typeface="Arial"/>
              </a:rPr>
              <a:t>Donor database to track donor information</a:t>
            </a:r>
          </a:p>
          <a:p>
            <a:pPr marL="342900" indent="-342900">
              <a:buFont typeface="Arial"/>
              <a:buChar char="•"/>
            </a:pPr>
            <a:r>
              <a:rPr lang="en-US" sz="2000" b="1">
                <a:solidFill>
                  <a:schemeClr val="bg2"/>
                </a:solidFill>
                <a:cs typeface="Arial"/>
              </a:rPr>
              <a:t>Staff time developing/writing the letter</a:t>
            </a:r>
          </a:p>
          <a:p>
            <a:pPr marL="342900" indent="-342900">
              <a:buFont typeface="Arial"/>
              <a:buChar char="•"/>
            </a:pPr>
            <a:r>
              <a:rPr lang="en-US" sz="2000" b="1">
                <a:solidFill>
                  <a:schemeClr val="bg2"/>
                </a:solidFill>
                <a:cs typeface="Arial"/>
              </a:rPr>
              <a:t>Staff time hand-writing personal notes on highest-level donors</a:t>
            </a:r>
          </a:p>
        </p:txBody>
      </p:sp>
      <p:sp>
        <p:nvSpPr>
          <p:cNvPr id="5" name="TextBox 4">
            <a:extLst>
              <a:ext uri="{FF2B5EF4-FFF2-40B4-BE49-F238E27FC236}">
                <a16:creationId xmlns:a16="http://schemas.microsoft.com/office/drawing/2014/main" id="{8BBDDFBC-6AA0-09B7-0F9C-7383814AAA06}"/>
              </a:ext>
            </a:extLst>
          </p:cNvPr>
          <p:cNvSpPr txBox="1"/>
          <p:nvPr/>
        </p:nvSpPr>
        <p:spPr>
          <a:xfrm>
            <a:off x="2948233" y="1861264"/>
            <a:ext cx="62923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400" b="1">
                <a:solidFill>
                  <a:srgbClr val="313130"/>
                </a:solidFill>
              </a:rPr>
              <a:t>Raised $52,544</a:t>
            </a:r>
            <a:endParaRPr lang="en-US" sz="6400"/>
          </a:p>
        </p:txBody>
      </p:sp>
    </p:spTree>
    <p:extLst>
      <p:ext uri="{BB962C8B-B14F-4D97-AF65-F5344CB8AC3E}">
        <p14:creationId xmlns:p14="http://schemas.microsoft.com/office/powerpoint/2010/main" val="235951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769078" y="1060973"/>
            <a:ext cx="1670822" cy="638919"/>
          </a:xfrm>
        </p:spPr>
        <p:txBody>
          <a:bodyPr anchor="ctr">
            <a:normAutofit fontScale="90000"/>
          </a:bodyPr>
          <a:lstStyle/>
          <a:p>
            <a:pPr algn="r"/>
            <a:r>
              <a:rPr lang="en-US" sz="2200">
                <a:latin typeface="Arial"/>
                <a:cs typeface="Arial"/>
              </a:rPr>
              <a:t>Email</a:t>
            </a:r>
            <a:br>
              <a:rPr lang="en-US" sz="2200">
                <a:latin typeface="Arial"/>
                <a:cs typeface="Arial"/>
              </a:rPr>
            </a:br>
            <a:r>
              <a:rPr lang="en-US" sz="2200">
                <a:latin typeface="Arial"/>
                <a:cs typeface="Arial"/>
              </a:rPr>
              <a:t>Example</a:t>
            </a:r>
            <a:endParaRPr lang="en-US" sz="2200"/>
          </a:p>
        </p:txBody>
      </p:sp>
      <p:sp>
        <p:nvSpPr>
          <p:cNvPr id="8" name="TextBox 7">
            <a:extLst>
              <a:ext uri="{FF2B5EF4-FFF2-40B4-BE49-F238E27FC236}">
                <a16:creationId xmlns:a16="http://schemas.microsoft.com/office/drawing/2014/main" id="{09E071C4-4299-226B-C1E2-5A00B9AD089B}"/>
              </a:ext>
            </a:extLst>
          </p:cNvPr>
          <p:cNvSpPr txBox="1"/>
          <p:nvPr/>
        </p:nvSpPr>
        <p:spPr>
          <a:xfrm>
            <a:off x="950188" y="2238293"/>
            <a:ext cx="15082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Paws4ever</a:t>
            </a:r>
            <a:r>
              <a:rPr lang="en-US" sz="2000">
                <a:cs typeface="Arial"/>
              </a:rPr>
              <a:t>​</a:t>
            </a:r>
            <a:endParaRPr lang="en-US">
              <a:cs typeface="Arial" panose="020B0604020202020204"/>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1259470" y="2071477"/>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5" name="Picture 4" descr="A screenshot of a page&#10;&#10;Description automatically generated">
            <a:extLst>
              <a:ext uri="{FF2B5EF4-FFF2-40B4-BE49-F238E27FC236}">
                <a16:creationId xmlns:a16="http://schemas.microsoft.com/office/drawing/2014/main" id="{5163561C-8E7A-589B-9CB3-1F991A0AD0DC}"/>
              </a:ext>
            </a:extLst>
          </p:cNvPr>
          <p:cNvPicPr>
            <a:picLocks noChangeAspect="1"/>
          </p:cNvPicPr>
          <p:nvPr/>
        </p:nvPicPr>
        <p:blipFill>
          <a:blip r:embed="rId3"/>
          <a:srcRect l="80" t="-871" r="837" b="159"/>
          <a:stretch/>
        </p:blipFill>
        <p:spPr>
          <a:xfrm>
            <a:off x="2746866" y="65252"/>
            <a:ext cx="4999872" cy="6741231"/>
          </a:xfrm>
          <a:prstGeom prst="rect">
            <a:avLst/>
          </a:prstGeom>
        </p:spPr>
      </p:pic>
      <p:pic>
        <p:nvPicPr>
          <p:cNvPr id="6" name="Picture 5" descr="A donation letter with a blue sign&#10;&#10;Description automatically generated">
            <a:extLst>
              <a:ext uri="{FF2B5EF4-FFF2-40B4-BE49-F238E27FC236}">
                <a16:creationId xmlns:a16="http://schemas.microsoft.com/office/drawing/2014/main" id="{D6E6BF7D-82E8-4EFB-AC1D-C0B7391A482D}"/>
              </a:ext>
            </a:extLst>
          </p:cNvPr>
          <p:cNvPicPr>
            <a:picLocks noChangeAspect="1"/>
          </p:cNvPicPr>
          <p:nvPr/>
        </p:nvPicPr>
        <p:blipFill>
          <a:blip r:embed="rId4"/>
          <a:stretch>
            <a:fillRect/>
          </a:stretch>
        </p:blipFill>
        <p:spPr>
          <a:xfrm>
            <a:off x="7855145" y="113252"/>
            <a:ext cx="4263017" cy="5561900"/>
          </a:xfrm>
          <a:prstGeom prst="rect">
            <a:avLst/>
          </a:prstGeom>
        </p:spPr>
      </p:pic>
      <p:sp>
        <p:nvSpPr>
          <p:cNvPr id="9" name="TextBox 8">
            <a:extLst>
              <a:ext uri="{FF2B5EF4-FFF2-40B4-BE49-F238E27FC236}">
                <a16:creationId xmlns:a16="http://schemas.microsoft.com/office/drawing/2014/main" id="{09E9F3D1-72D6-249F-0708-7D0199ED2540}"/>
              </a:ext>
            </a:extLst>
          </p:cNvPr>
          <p:cNvSpPr txBox="1"/>
          <p:nvPr/>
        </p:nvSpPr>
        <p:spPr>
          <a:xfrm>
            <a:off x="296306" y="3093195"/>
            <a:ext cx="229694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200" b="1" i="1">
                <a:solidFill>
                  <a:schemeClr val="bg2"/>
                </a:solidFill>
                <a:latin typeface="Arial"/>
                <a:cs typeface="Helvetica"/>
              </a:rPr>
              <a:t>Subject</a:t>
            </a:r>
            <a:r>
              <a:rPr lang="en-US" sz="2200" b="1">
                <a:solidFill>
                  <a:schemeClr val="bg2"/>
                </a:solidFill>
                <a:latin typeface="Arial"/>
                <a:cs typeface="Helvetica"/>
              </a:rPr>
              <a:t>: </a:t>
            </a:r>
            <a:endParaRPr lang="en-US">
              <a:solidFill>
                <a:schemeClr val="bg2"/>
              </a:solidFill>
            </a:endParaRPr>
          </a:p>
          <a:p>
            <a:pPr algn="r"/>
            <a:r>
              <a:rPr lang="en-US" sz="2200" b="1">
                <a:solidFill>
                  <a:schemeClr val="bg2"/>
                </a:solidFill>
                <a:latin typeface="Arial"/>
                <a:cs typeface="Helvetica"/>
              </a:rPr>
              <a:t>A New Year for Amelia - Gifts MATCHED!</a:t>
            </a:r>
            <a:endParaRPr lang="en-US">
              <a:solidFill>
                <a:schemeClr val="bg2"/>
              </a:solidFill>
            </a:endParaRPr>
          </a:p>
        </p:txBody>
      </p:sp>
    </p:spTree>
    <p:extLst>
      <p:ext uri="{BB962C8B-B14F-4D97-AF65-F5344CB8AC3E}">
        <p14:creationId xmlns:p14="http://schemas.microsoft.com/office/powerpoint/2010/main" val="95027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964FC-235D-7E3B-22F0-BB13919CF82D}"/>
              </a:ext>
            </a:extLst>
          </p:cNvPr>
          <p:cNvSpPr>
            <a:spLocks noGrp="1"/>
          </p:cNvSpPr>
          <p:nvPr>
            <p:ph type="title"/>
          </p:nvPr>
        </p:nvSpPr>
        <p:spPr>
          <a:xfrm>
            <a:off x="1828326" y="299692"/>
            <a:ext cx="10154836" cy="675989"/>
          </a:xfrm>
        </p:spPr>
        <p:txBody>
          <a:bodyPr anchor="ctr">
            <a:normAutofit/>
          </a:bodyPr>
          <a:lstStyle/>
          <a:p>
            <a:pPr>
              <a:lnSpc>
                <a:spcPct val="90000"/>
              </a:lnSpc>
            </a:pPr>
            <a:r>
              <a:rPr lang="en-US" sz="4200">
                <a:latin typeface="Arial"/>
                <a:cs typeface="Arial"/>
              </a:rPr>
              <a:t>Paws4ever: Email Results</a:t>
            </a:r>
            <a:endParaRPr lang="en-US" sz="4200"/>
          </a:p>
        </p:txBody>
      </p:sp>
      <p:sp>
        <p:nvSpPr>
          <p:cNvPr id="3" name="TextBox 2">
            <a:extLst>
              <a:ext uri="{FF2B5EF4-FFF2-40B4-BE49-F238E27FC236}">
                <a16:creationId xmlns:a16="http://schemas.microsoft.com/office/drawing/2014/main" id="{576309F0-90A8-F727-0E05-CAEFA56E50C6}"/>
              </a:ext>
            </a:extLst>
          </p:cNvPr>
          <p:cNvSpPr txBox="1"/>
          <p:nvPr/>
        </p:nvSpPr>
        <p:spPr>
          <a:xfrm>
            <a:off x="863671" y="3425355"/>
            <a:ext cx="10673085"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b="1">
                <a:solidFill>
                  <a:schemeClr val="bg2"/>
                </a:solidFill>
              </a:rPr>
              <a:t>Sent to 6,353 emails</a:t>
            </a:r>
            <a:endParaRPr lang="en-US" sz="2800" b="1">
              <a:solidFill>
                <a:schemeClr val="bg2"/>
              </a:solidFill>
              <a:cs typeface="Arial"/>
            </a:endParaRPr>
          </a:p>
          <a:p>
            <a:pPr marL="457200" indent="-457200">
              <a:buFont typeface="Arial"/>
              <a:buChar char="•"/>
            </a:pPr>
            <a:r>
              <a:rPr lang="en-US" sz="2800" b="1">
                <a:solidFill>
                  <a:schemeClr val="bg2"/>
                </a:solidFill>
              </a:rPr>
              <a:t>Cost</a:t>
            </a:r>
            <a:r>
              <a:rPr lang="en-US" sz="2800" b="1">
                <a:solidFill>
                  <a:schemeClr val="bg2"/>
                </a:solidFill>
                <a:cs typeface="Arial"/>
              </a:rPr>
              <a:t>: Monthly/annual fee for email system</a:t>
            </a:r>
            <a:endParaRPr lang="en-US" sz="2800">
              <a:solidFill>
                <a:schemeClr val="bg2"/>
              </a:solidFill>
              <a:cs typeface="Arial"/>
            </a:endParaRPr>
          </a:p>
          <a:p>
            <a:endParaRPr lang="en-US" sz="2000" b="1">
              <a:solidFill>
                <a:schemeClr val="bg2"/>
              </a:solidFill>
              <a:cs typeface="Arial"/>
            </a:endParaRPr>
          </a:p>
          <a:p>
            <a:r>
              <a:rPr lang="en-US" sz="2000" b="1">
                <a:solidFill>
                  <a:schemeClr val="bg2"/>
                </a:solidFill>
                <a:cs typeface="Arial"/>
              </a:rPr>
              <a:t>Additional costs:</a:t>
            </a:r>
          </a:p>
          <a:p>
            <a:pPr marL="342900" indent="-342900">
              <a:buFont typeface="Arial"/>
              <a:buChar char="•"/>
            </a:pPr>
            <a:r>
              <a:rPr lang="en-US" sz="2000" b="1">
                <a:solidFill>
                  <a:schemeClr val="bg2"/>
                </a:solidFill>
                <a:cs typeface="Arial"/>
              </a:rPr>
              <a:t>Donor database to track donor information</a:t>
            </a:r>
          </a:p>
          <a:p>
            <a:pPr marL="342900" indent="-342900">
              <a:buFont typeface="Arial"/>
              <a:buChar char="•"/>
            </a:pPr>
            <a:r>
              <a:rPr lang="en-US" sz="2000" b="1">
                <a:solidFill>
                  <a:schemeClr val="bg2"/>
                </a:solidFill>
                <a:cs typeface="Arial"/>
              </a:rPr>
              <a:t>Staff time developing/writing the letter</a:t>
            </a:r>
          </a:p>
        </p:txBody>
      </p:sp>
      <p:sp>
        <p:nvSpPr>
          <p:cNvPr id="5" name="TextBox 4">
            <a:extLst>
              <a:ext uri="{FF2B5EF4-FFF2-40B4-BE49-F238E27FC236}">
                <a16:creationId xmlns:a16="http://schemas.microsoft.com/office/drawing/2014/main" id="{8BBDDFBC-6AA0-09B7-0F9C-7383814AAA06}"/>
              </a:ext>
            </a:extLst>
          </p:cNvPr>
          <p:cNvSpPr txBox="1"/>
          <p:nvPr/>
        </p:nvSpPr>
        <p:spPr>
          <a:xfrm>
            <a:off x="2948233" y="1861264"/>
            <a:ext cx="62923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400" b="1">
                <a:solidFill>
                  <a:srgbClr val="313130"/>
                </a:solidFill>
              </a:rPr>
              <a:t>Raised $3,017</a:t>
            </a:r>
            <a:endParaRPr lang="en-US" sz="6400"/>
          </a:p>
        </p:txBody>
      </p:sp>
    </p:spTree>
    <p:extLst>
      <p:ext uri="{BB962C8B-B14F-4D97-AF65-F5344CB8AC3E}">
        <p14:creationId xmlns:p14="http://schemas.microsoft.com/office/powerpoint/2010/main" val="76835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1039940" y="967540"/>
            <a:ext cx="1670822" cy="638919"/>
          </a:xfrm>
        </p:spPr>
        <p:txBody>
          <a:bodyPr anchor="ctr">
            <a:normAutofit fontScale="90000"/>
          </a:bodyPr>
          <a:lstStyle/>
          <a:p>
            <a:pPr algn="r"/>
            <a:r>
              <a:rPr lang="en-US" sz="2200">
                <a:latin typeface="Arial"/>
                <a:cs typeface="Arial"/>
              </a:rPr>
              <a:t>Email</a:t>
            </a:r>
            <a:br>
              <a:rPr lang="en-US" sz="2200">
                <a:latin typeface="Arial"/>
                <a:cs typeface="Arial"/>
              </a:rPr>
            </a:br>
            <a:r>
              <a:rPr lang="en-US" sz="2200">
                <a:latin typeface="Arial"/>
                <a:cs typeface="Arial"/>
              </a:rPr>
              <a:t>Example</a:t>
            </a:r>
            <a:endParaRPr lang="en-US" sz="2200"/>
          </a:p>
        </p:txBody>
      </p:sp>
      <p:sp>
        <p:nvSpPr>
          <p:cNvPr id="8" name="TextBox 7">
            <a:extLst>
              <a:ext uri="{FF2B5EF4-FFF2-40B4-BE49-F238E27FC236}">
                <a16:creationId xmlns:a16="http://schemas.microsoft.com/office/drawing/2014/main" id="{09E071C4-4299-226B-C1E2-5A00B9AD089B}"/>
              </a:ext>
            </a:extLst>
          </p:cNvPr>
          <p:cNvSpPr txBox="1"/>
          <p:nvPr/>
        </p:nvSpPr>
        <p:spPr>
          <a:xfrm>
            <a:off x="1221050" y="2144860"/>
            <a:ext cx="15082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Paws4ever</a:t>
            </a:r>
            <a:r>
              <a:rPr lang="en-US" sz="2000">
                <a:cs typeface="Arial"/>
              </a:rPr>
              <a:t>​</a:t>
            </a:r>
            <a:endParaRPr lang="en-US">
              <a:cs typeface="Arial" panose="020B0604020202020204"/>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1530332" y="1978044"/>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9E9F3D1-72D6-249F-0708-7D0199ED2540}"/>
              </a:ext>
            </a:extLst>
          </p:cNvPr>
          <p:cNvSpPr txBox="1"/>
          <p:nvPr/>
        </p:nvSpPr>
        <p:spPr>
          <a:xfrm>
            <a:off x="291585" y="3224001"/>
            <a:ext cx="247440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200" b="1">
                <a:solidFill>
                  <a:schemeClr val="bg2"/>
                </a:solidFill>
                <a:latin typeface="Arial"/>
                <a:cs typeface="Helvetica"/>
              </a:rPr>
              <a:t>Subject: Urgent request to help our animals</a:t>
            </a:r>
          </a:p>
        </p:txBody>
      </p:sp>
      <p:pic>
        <p:nvPicPr>
          <p:cNvPr id="3" name="Picture 2" descr="A screenshot of a email&#10;&#10;Description automatically generated">
            <a:extLst>
              <a:ext uri="{FF2B5EF4-FFF2-40B4-BE49-F238E27FC236}">
                <a16:creationId xmlns:a16="http://schemas.microsoft.com/office/drawing/2014/main" id="{5A97C394-13DC-C2FD-4ACD-8674026E0E78}"/>
              </a:ext>
            </a:extLst>
          </p:cNvPr>
          <p:cNvPicPr>
            <a:picLocks noChangeAspect="1"/>
          </p:cNvPicPr>
          <p:nvPr/>
        </p:nvPicPr>
        <p:blipFill>
          <a:blip r:embed="rId3"/>
          <a:srcRect r="-148" b="24476"/>
          <a:stretch/>
        </p:blipFill>
        <p:spPr>
          <a:xfrm>
            <a:off x="3443136" y="3761"/>
            <a:ext cx="8464573" cy="6856760"/>
          </a:xfrm>
          <a:prstGeom prst="rect">
            <a:avLst/>
          </a:prstGeom>
        </p:spPr>
      </p:pic>
    </p:spTree>
    <p:extLst>
      <p:ext uri="{BB962C8B-B14F-4D97-AF65-F5344CB8AC3E}">
        <p14:creationId xmlns:p14="http://schemas.microsoft.com/office/powerpoint/2010/main" val="384183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B089-709D-6171-4AF4-2518396E8B6F}"/>
              </a:ext>
            </a:extLst>
          </p:cNvPr>
          <p:cNvSpPr>
            <a:spLocks noGrp="1"/>
          </p:cNvSpPr>
          <p:nvPr>
            <p:ph type="title"/>
          </p:nvPr>
        </p:nvSpPr>
        <p:spPr/>
        <p:txBody>
          <a:bodyPr>
            <a:normAutofit fontScale="90000"/>
          </a:bodyPr>
          <a:lstStyle/>
          <a:p>
            <a:r>
              <a:rPr lang="en-US" sz="4200">
                <a:solidFill>
                  <a:srgbClr val="FFFFFF"/>
                </a:solidFill>
                <a:latin typeface="Arial"/>
                <a:cs typeface="Arial"/>
              </a:rPr>
              <a:t>Today's Speakers</a:t>
            </a:r>
            <a:endParaRPr lang="en-US"/>
          </a:p>
        </p:txBody>
      </p:sp>
      <p:sp>
        <p:nvSpPr>
          <p:cNvPr id="9" name="Content Placeholder 2">
            <a:extLst>
              <a:ext uri="{FF2B5EF4-FFF2-40B4-BE49-F238E27FC236}">
                <a16:creationId xmlns:a16="http://schemas.microsoft.com/office/drawing/2014/main" id="{02E44008-1F8D-3181-11BD-75EBCBCDAAD3}"/>
              </a:ext>
            </a:extLst>
          </p:cNvPr>
          <p:cNvSpPr txBox="1">
            <a:spLocks/>
          </p:cNvSpPr>
          <p:nvPr/>
        </p:nvSpPr>
        <p:spPr>
          <a:xfrm>
            <a:off x="609441" y="2074497"/>
            <a:ext cx="10969943" cy="2858597"/>
          </a:xfrm>
          <a:prstGeom prst="rect">
            <a:avLst/>
          </a:prstGeom>
        </p:spPr>
        <p:txBody>
          <a:bodyPr vert="horz" lIns="91440" tIns="45720" rIns="91440" bIns="45720" rtlCol="0" anchor="t">
            <a:noAutofit/>
          </a:bodyPr>
          <a:lstStyle>
            <a:lvl1pPr marL="330644" indent="-330644" algn="l" defTabSz="440860" rtl="0" eaLnBrk="1" latinLnBrk="0" hangingPunct="1">
              <a:spcBef>
                <a:spcPct val="20000"/>
              </a:spcBef>
              <a:buFont typeface="Arial"/>
              <a:buChar char="•"/>
              <a:defRPr sz="3085" kern="1200">
                <a:solidFill>
                  <a:schemeClr val="bg2"/>
                </a:solidFill>
                <a:latin typeface="Helvetica" pitchFamily="2" charset="0"/>
                <a:ea typeface="+mn-ea"/>
                <a:cs typeface="+mn-cs"/>
              </a:defRPr>
            </a:lvl1pPr>
            <a:lvl2pPr marL="716398" indent="-275538" algn="l" defTabSz="440860" rtl="0" eaLnBrk="1" latinLnBrk="0" hangingPunct="1">
              <a:spcBef>
                <a:spcPct val="20000"/>
              </a:spcBef>
              <a:buFont typeface="Arial"/>
              <a:buChar char="–"/>
              <a:defRPr sz="2700" kern="1200">
                <a:solidFill>
                  <a:schemeClr val="tx2"/>
                </a:solidFill>
                <a:latin typeface="Helvetica" pitchFamily="2" charset="0"/>
                <a:ea typeface="+mn-ea"/>
                <a:cs typeface="+mn-cs"/>
              </a:defRPr>
            </a:lvl2pPr>
            <a:lvl3pPr marL="1102150" indent="-220430" algn="l" defTabSz="440860" rtl="0" eaLnBrk="1" latinLnBrk="0" hangingPunct="1">
              <a:spcBef>
                <a:spcPct val="20000"/>
              </a:spcBef>
              <a:buFont typeface="Arial"/>
              <a:buChar char="•"/>
              <a:defRPr sz="2314" kern="1200">
                <a:solidFill>
                  <a:schemeClr val="tx2"/>
                </a:solidFill>
                <a:latin typeface="Helvetica" pitchFamily="2" charset="0"/>
                <a:ea typeface="+mn-ea"/>
                <a:cs typeface="+mn-cs"/>
              </a:defRPr>
            </a:lvl3pPr>
            <a:lvl4pPr marL="1543009" indent="-220430" algn="l" defTabSz="440860" rtl="0" eaLnBrk="1" latinLnBrk="0" hangingPunct="1">
              <a:spcBef>
                <a:spcPct val="20000"/>
              </a:spcBef>
              <a:buFont typeface="Arial"/>
              <a:buChar char="–"/>
              <a:defRPr sz="1928" kern="1200">
                <a:solidFill>
                  <a:schemeClr val="tx2"/>
                </a:solidFill>
                <a:latin typeface="Helvetica" pitchFamily="2" charset="0"/>
                <a:ea typeface="+mn-ea"/>
                <a:cs typeface="+mn-cs"/>
              </a:defRPr>
            </a:lvl4pPr>
            <a:lvl5pPr marL="1983869" indent="-220430" algn="l" defTabSz="440860" rtl="0" eaLnBrk="1" latinLnBrk="0" hangingPunct="1">
              <a:spcBef>
                <a:spcPct val="20000"/>
              </a:spcBef>
              <a:buFont typeface="Arial"/>
              <a:buChar char="»"/>
              <a:defRPr sz="1928" kern="1200">
                <a:solidFill>
                  <a:schemeClr val="tx2"/>
                </a:solidFill>
                <a:latin typeface="Helvetica" pitchFamily="2" charset="0"/>
                <a:ea typeface="+mn-ea"/>
                <a:cs typeface="+mn-cs"/>
              </a:defRPr>
            </a:lvl5pPr>
            <a:lvl6pPr marL="2424728" indent="-220430" algn="l" defTabSz="440860" rtl="0" eaLnBrk="1" latinLnBrk="0" hangingPunct="1">
              <a:spcBef>
                <a:spcPct val="20000"/>
              </a:spcBef>
              <a:buFont typeface="Arial"/>
              <a:buChar char="•"/>
              <a:defRPr sz="1928" kern="1200">
                <a:solidFill>
                  <a:schemeClr val="tx1"/>
                </a:solidFill>
                <a:latin typeface="+mn-lt"/>
                <a:ea typeface="+mn-ea"/>
                <a:cs typeface="+mn-cs"/>
              </a:defRPr>
            </a:lvl6pPr>
            <a:lvl7pPr marL="2865588" indent="-220430" algn="l" defTabSz="440860" rtl="0" eaLnBrk="1" latinLnBrk="0" hangingPunct="1">
              <a:spcBef>
                <a:spcPct val="20000"/>
              </a:spcBef>
              <a:buFont typeface="Arial"/>
              <a:buChar char="•"/>
              <a:defRPr sz="1928" kern="1200">
                <a:solidFill>
                  <a:schemeClr val="tx1"/>
                </a:solidFill>
                <a:latin typeface="+mn-lt"/>
                <a:ea typeface="+mn-ea"/>
                <a:cs typeface="+mn-cs"/>
              </a:defRPr>
            </a:lvl7pPr>
            <a:lvl8pPr marL="3306448" indent="-220430" algn="l" defTabSz="440860" rtl="0" eaLnBrk="1" latinLnBrk="0" hangingPunct="1">
              <a:spcBef>
                <a:spcPct val="20000"/>
              </a:spcBef>
              <a:buFont typeface="Arial"/>
              <a:buChar char="•"/>
              <a:defRPr sz="1928" kern="1200">
                <a:solidFill>
                  <a:schemeClr val="tx1"/>
                </a:solidFill>
                <a:latin typeface="+mn-lt"/>
                <a:ea typeface="+mn-ea"/>
                <a:cs typeface="+mn-cs"/>
              </a:defRPr>
            </a:lvl8pPr>
            <a:lvl9pPr marL="3747307" indent="-220430" algn="l" defTabSz="440860" rtl="0" eaLnBrk="1" latinLnBrk="0" hangingPunct="1">
              <a:spcBef>
                <a:spcPct val="20000"/>
              </a:spcBef>
              <a:buFont typeface="Arial"/>
              <a:buChar char="•"/>
              <a:defRPr sz="1928" kern="1200">
                <a:solidFill>
                  <a:schemeClr val="tx1"/>
                </a:solidFill>
                <a:latin typeface="+mn-lt"/>
                <a:ea typeface="+mn-ea"/>
                <a:cs typeface="+mn-cs"/>
              </a:defRPr>
            </a:lvl9pPr>
          </a:lstStyle>
          <a:p>
            <a:pPr marL="0" indent="0">
              <a:buNone/>
            </a:pPr>
            <a:r>
              <a:rPr lang="en-US" sz="2400" b="1">
                <a:solidFill>
                  <a:srgbClr val="000000"/>
                </a:solidFill>
                <a:latin typeface="Aptos"/>
                <a:cs typeface="Arial"/>
              </a:rPr>
              <a:t>Panelists:</a:t>
            </a:r>
          </a:p>
          <a:p>
            <a:pPr marL="330200" indent="-330200">
              <a:buFont typeface="Symbol" panose="020B0604020202020204" pitchFamily="34" charset="0"/>
              <a:buChar char="•"/>
            </a:pPr>
            <a:r>
              <a:rPr lang="en-US" sz="2400" b="1">
                <a:solidFill>
                  <a:srgbClr val="000000"/>
                </a:solidFill>
                <a:latin typeface="Aptos"/>
                <a:cs typeface="Arial"/>
              </a:rPr>
              <a:t>Whitney Zoghby, </a:t>
            </a:r>
            <a:r>
              <a:rPr lang="en-US" sz="2400">
                <a:solidFill>
                  <a:srgbClr val="000000"/>
                </a:solidFill>
                <a:latin typeface="Aptos"/>
                <a:cs typeface="Arial"/>
              </a:rPr>
              <a:t>Executive Director, Paws4ever (she/her/hers) </a:t>
            </a:r>
            <a:endParaRPr lang="en-US" sz="2400" b="1">
              <a:solidFill>
                <a:srgbClr val="313130"/>
              </a:solidFill>
              <a:latin typeface="Aptos"/>
              <a:cs typeface="Arial"/>
            </a:endParaRPr>
          </a:p>
          <a:p>
            <a:pPr marL="330200" indent="-330200">
              <a:buFont typeface="Symbol" panose="020B0604020202020204" pitchFamily="34" charset="0"/>
              <a:buChar char="•"/>
            </a:pPr>
            <a:r>
              <a:rPr lang="en-US" sz="2400" b="1">
                <a:solidFill>
                  <a:srgbClr val="313130"/>
                </a:solidFill>
                <a:latin typeface="Aptos"/>
                <a:cs typeface="Arial"/>
              </a:rPr>
              <a:t>Michelle </a:t>
            </a:r>
            <a:r>
              <a:rPr lang="en-US" sz="2400" b="1" err="1">
                <a:solidFill>
                  <a:srgbClr val="313130"/>
                </a:solidFill>
                <a:latin typeface="Aptos"/>
                <a:cs typeface="Arial"/>
              </a:rPr>
              <a:t>Dosson</a:t>
            </a:r>
            <a:r>
              <a:rPr lang="en-US" sz="2400" b="1">
                <a:solidFill>
                  <a:srgbClr val="313130"/>
                </a:solidFill>
                <a:latin typeface="Aptos"/>
                <a:cs typeface="Arial"/>
              </a:rPr>
              <a:t>, </a:t>
            </a:r>
            <a:r>
              <a:rPr lang="en-US" sz="2400">
                <a:solidFill>
                  <a:srgbClr val="313130"/>
                </a:solidFill>
                <a:latin typeface="Aptos"/>
                <a:cs typeface="Arial"/>
              </a:rPr>
              <a:t>Pacific Regional Director, Best Friends Animal Society (she/they/theirs)</a:t>
            </a:r>
            <a:endParaRPr lang="en-US" sz="2400">
              <a:solidFill>
                <a:srgbClr val="313130"/>
              </a:solidFill>
              <a:cs typeface="Helvetica"/>
            </a:endParaRPr>
          </a:p>
          <a:p>
            <a:pPr marL="330200" indent="-330200">
              <a:buFont typeface="Symbol" panose="020B0604020202020204" pitchFamily="34" charset="0"/>
              <a:buChar char="•"/>
            </a:pPr>
            <a:r>
              <a:rPr lang="en-US" sz="2400" b="1">
                <a:solidFill>
                  <a:srgbClr val="000000"/>
                </a:solidFill>
                <a:latin typeface="Aptos"/>
                <a:cs typeface="Arial"/>
              </a:rPr>
              <a:t>Sarah Goldberg</a:t>
            </a:r>
            <a:r>
              <a:rPr lang="en-US" sz="2400">
                <a:solidFill>
                  <a:srgbClr val="000000"/>
                </a:solidFill>
                <a:latin typeface="Aptos"/>
                <a:cs typeface="Arial"/>
              </a:rPr>
              <a:t>, Philanthropy Advisor, Best Friends Animal Society (she/her/hers) </a:t>
            </a:r>
          </a:p>
          <a:p>
            <a:pPr marL="0" indent="0">
              <a:buNone/>
            </a:pPr>
            <a:endParaRPr lang="en-US" sz="2400">
              <a:solidFill>
                <a:srgbClr val="000000"/>
              </a:solidFill>
              <a:latin typeface="Aptos"/>
              <a:cs typeface="Arial"/>
            </a:endParaRPr>
          </a:p>
          <a:p>
            <a:pPr marL="0" indent="0">
              <a:buNone/>
            </a:pPr>
            <a:r>
              <a:rPr lang="en-US" sz="2400" b="1">
                <a:solidFill>
                  <a:srgbClr val="000000"/>
                </a:solidFill>
                <a:latin typeface="Aptos"/>
                <a:cs typeface="Arial"/>
              </a:rPr>
              <a:t>Moderator</a:t>
            </a:r>
          </a:p>
          <a:p>
            <a:pPr marL="330200" indent="-330200"/>
            <a:r>
              <a:rPr lang="en-US" sz="2400" b="1">
                <a:solidFill>
                  <a:srgbClr val="000000"/>
                </a:solidFill>
                <a:latin typeface="Aptos"/>
                <a:cs typeface="Arial"/>
              </a:rPr>
              <a:t>Katelyn Durkin, </a:t>
            </a:r>
            <a:r>
              <a:rPr lang="en-US" sz="2400">
                <a:solidFill>
                  <a:srgbClr val="000000"/>
                </a:solidFill>
                <a:latin typeface="Aptos"/>
                <a:cs typeface="Arial"/>
              </a:rPr>
              <a:t>Manager, Network Partner Relations, Best Friends Animal Society (she/her/hers), bfnetwork@bestfriends.org</a:t>
            </a:r>
            <a:endParaRPr lang="en-US" sz="2400" b="1">
              <a:solidFill>
                <a:srgbClr val="000000"/>
              </a:solidFill>
              <a:latin typeface="Aptos"/>
              <a:cs typeface="Arial"/>
            </a:endParaRPr>
          </a:p>
          <a:p>
            <a:pPr marL="457200" indent="-457200">
              <a:buFont typeface="Arial" panose="020B0604020202020204" pitchFamily="34" charset="0"/>
              <a:buChar char="•"/>
            </a:pPr>
            <a:endParaRPr lang="en-US" sz="2400">
              <a:solidFill>
                <a:srgbClr val="313130"/>
              </a:solidFill>
              <a:latin typeface="Arial"/>
              <a:cs typeface="Arial"/>
            </a:endParaRPr>
          </a:p>
        </p:txBody>
      </p:sp>
    </p:spTree>
    <p:extLst>
      <p:ext uri="{BB962C8B-B14F-4D97-AF65-F5344CB8AC3E}">
        <p14:creationId xmlns:p14="http://schemas.microsoft.com/office/powerpoint/2010/main" val="259000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964FC-235D-7E3B-22F0-BB13919CF82D}"/>
              </a:ext>
            </a:extLst>
          </p:cNvPr>
          <p:cNvSpPr>
            <a:spLocks noGrp="1"/>
          </p:cNvSpPr>
          <p:nvPr>
            <p:ph type="title"/>
          </p:nvPr>
        </p:nvSpPr>
        <p:spPr>
          <a:xfrm>
            <a:off x="1828326" y="299692"/>
            <a:ext cx="10154836" cy="675989"/>
          </a:xfrm>
        </p:spPr>
        <p:txBody>
          <a:bodyPr anchor="ctr">
            <a:normAutofit/>
          </a:bodyPr>
          <a:lstStyle/>
          <a:p>
            <a:pPr>
              <a:lnSpc>
                <a:spcPct val="90000"/>
              </a:lnSpc>
            </a:pPr>
            <a:r>
              <a:rPr lang="en-US" sz="4200">
                <a:latin typeface="Arial"/>
                <a:cs typeface="Arial"/>
              </a:rPr>
              <a:t>Paws4ever: Email Results</a:t>
            </a:r>
            <a:endParaRPr lang="en-US" sz="4200"/>
          </a:p>
        </p:txBody>
      </p:sp>
      <p:sp>
        <p:nvSpPr>
          <p:cNvPr id="3" name="TextBox 2">
            <a:extLst>
              <a:ext uri="{FF2B5EF4-FFF2-40B4-BE49-F238E27FC236}">
                <a16:creationId xmlns:a16="http://schemas.microsoft.com/office/drawing/2014/main" id="{576309F0-90A8-F727-0E05-CAEFA56E50C6}"/>
              </a:ext>
            </a:extLst>
          </p:cNvPr>
          <p:cNvSpPr txBox="1"/>
          <p:nvPr/>
        </p:nvSpPr>
        <p:spPr>
          <a:xfrm>
            <a:off x="863671" y="3425355"/>
            <a:ext cx="10673085"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b="1">
                <a:solidFill>
                  <a:schemeClr val="bg2"/>
                </a:solidFill>
              </a:rPr>
              <a:t>Sent to 6,237 emails</a:t>
            </a:r>
            <a:endParaRPr lang="en-US" sz="2800" b="1">
              <a:solidFill>
                <a:schemeClr val="bg2"/>
              </a:solidFill>
              <a:cs typeface="Arial"/>
            </a:endParaRPr>
          </a:p>
          <a:p>
            <a:pPr marL="457200" indent="-457200">
              <a:buFont typeface="Arial"/>
              <a:buChar char="•"/>
            </a:pPr>
            <a:r>
              <a:rPr lang="en-US" sz="2800" b="1">
                <a:solidFill>
                  <a:schemeClr val="bg2"/>
                </a:solidFill>
              </a:rPr>
              <a:t>Cost</a:t>
            </a:r>
            <a:r>
              <a:rPr lang="en-US" sz="2800" b="1">
                <a:solidFill>
                  <a:schemeClr val="bg2"/>
                </a:solidFill>
                <a:cs typeface="Arial"/>
              </a:rPr>
              <a:t>: Monthly/annual fee for email system</a:t>
            </a:r>
            <a:endParaRPr lang="en-US" sz="2800">
              <a:solidFill>
                <a:schemeClr val="bg2"/>
              </a:solidFill>
              <a:cs typeface="Arial"/>
            </a:endParaRPr>
          </a:p>
          <a:p>
            <a:endParaRPr lang="en-US" sz="2000" b="1">
              <a:solidFill>
                <a:schemeClr val="bg2"/>
              </a:solidFill>
              <a:cs typeface="Arial"/>
            </a:endParaRPr>
          </a:p>
          <a:p>
            <a:r>
              <a:rPr lang="en-US" sz="2000" b="1">
                <a:solidFill>
                  <a:schemeClr val="bg2"/>
                </a:solidFill>
                <a:cs typeface="Arial"/>
              </a:rPr>
              <a:t>Additional costs:</a:t>
            </a:r>
          </a:p>
          <a:p>
            <a:pPr marL="342900" indent="-342900">
              <a:buFont typeface="Arial"/>
              <a:buChar char="•"/>
            </a:pPr>
            <a:r>
              <a:rPr lang="en-US" sz="2000" b="1">
                <a:solidFill>
                  <a:schemeClr val="bg2"/>
                </a:solidFill>
                <a:cs typeface="Arial"/>
              </a:rPr>
              <a:t>Donor database to track donor information</a:t>
            </a:r>
          </a:p>
          <a:p>
            <a:pPr marL="342900" indent="-342900">
              <a:buFont typeface="Arial"/>
              <a:buChar char="•"/>
            </a:pPr>
            <a:r>
              <a:rPr lang="en-US" sz="2000" b="1">
                <a:solidFill>
                  <a:schemeClr val="bg2"/>
                </a:solidFill>
                <a:cs typeface="Arial"/>
              </a:rPr>
              <a:t>Staff time developing/writing the letter</a:t>
            </a:r>
          </a:p>
        </p:txBody>
      </p:sp>
      <p:sp>
        <p:nvSpPr>
          <p:cNvPr id="5" name="TextBox 4">
            <a:extLst>
              <a:ext uri="{FF2B5EF4-FFF2-40B4-BE49-F238E27FC236}">
                <a16:creationId xmlns:a16="http://schemas.microsoft.com/office/drawing/2014/main" id="{8BBDDFBC-6AA0-09B7-0F9C-7383814AAA06}"/>
              </a:ext>
            </a:extLst>
          </p:cNvPr>
          <p:cNvSpPr txBox="1"/>
          <p:nvPr/>
        </p:nvSpPr>
        <p:spPr>
          <a:xfrm>
            <a:off x="2948233" y="1861264"/>
            <a:ext cx="62923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400" b="1">
                <a:solidFill>
                  <a:srgbClr val="313130"/>
                </a:solidFill>
              </a:rPr>
              <a:t>Raised $12,662</a:t>
            </a:r>
            <a:endParaRPr lang="en-US" sz="6400"/>
          </a:p>
        </p:txBody>
      </p:sp>
    </p:spTree>
    <p:extLst>
      <p:ext uri="{BB962C8B-B14F-4D97-AF65-F5344CB8AC3E}">
        <p14:creationId xmlns:p14="http://schemas.microsoft.com/office/powerpoint/2010/main" val="175269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1763094" y="799761"/>
            <a:ext cx="1670822" cy="638919"/>
          </a:xfrm>
        </p:spPr>
        <p:txBody>
          <a:bodyPr anchor="ctr">
            <a:normAutofit fontScale="90000"/>
          </a:bodyPr>
          <a:lstStyle/>
          <a:p>
            <a:pPr algn="r"/>
            <a:r>
              <a:rPr lang="en-US" sz="2200">
                <a:latin typeface="Arial"/>
                <a:cs typeface="Arial"/>
              </a:rPr>
              <a:t>Social Media</a:t>
            </a:r>
            <a:br>
              <a:rPr lang="en-US" sz="2200">
                <a:latin typeface="Arial"/>
                <a:cs typeface="Arial"/>
              </a:rPr>
            </a:br>
            <a:r>
              <a:rPr lang="en-US" sz="2200">
                <a:latin typeface="Arial"/>
                <a:cs typeface="Arial"/>
              </a:rPr>
              <a:t>Example</a:t>
            </a:r>
            <a:endParaRPr lang="en-US" sz="2200"/>
          </a:p>
        </p:txBody>
      </p:sp>
      <p:sp>
        <p:nvSpPr>
          <p:cNvPr id="8" name="TextBox 7">
            <a:extLst>
              <a:ext uri="{FF2B5EF4-FFF2-40B4-BE49-F238E27FC236}">
                <a16:creationId xmlns:a16="http://schemas.microsoft.com/office/drawing/2014/main" id="{09E071C4-4299-226B-C1E2-5A00B9AD089B}"/>
              </a:ext>
            </a:extLst>
          </p:cNvPr>
          <p:cNvSpPr txBox="1"/>
          <p:nvPr/>
        </p:nvSpPr>
        <p:spPr>
          <a:xfrm>
            <a:off x="1944205" y="1977081"/>
            <a:ext cx="15082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Paws4ever</a:t>
            </a:r>
            <a:r>
              <a:rPr lang="en-US" sz="2000">
                <a:cs typeface="Arial"/>
              </a:rPr>
              <a:t>​</a:t>
            </a:r>
            <a:endParaRPr lang="en-US">
              <a:cs typeface="Arial" panose="020B0604020202020204"/>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2253486" y="1810265"/>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A screenshot of a dog on a scale&#10;&#10;Description automatically generated">
            <a:extLst>
              <a:ext uri="{FF2B5EF4-FFF2-40B4-BE49-F238E27FC236}">
                <a16:creationId xmlns:a16="http://schemas.microsoft.com/office/drawing/2014/main" id="{0000C4B6-B9D3-F7C3-78D1-ADD9AD5AE0B4}"/>
              </a:ext>
            </a:extLst>
          </p:cNvPr>
          <p:cNvPicPr>
            <a:picLocks noChangeAspect="1"/>
          </p:cNvPicPr>
          <p:nvPr/>
        </p:nvPicPr>
        <p:blipFill>
          <a:blip r:embed="rId3"/>
          <a:stretch>
            <a:fillRect/>
          </a:stretch>
        </p:blipFill>
        <p:spPr>
          <a:xfrm>
            <a:off x="3950449" y="2471"/>
            <a:ext cx="6172864" cy="6852392"/>
          </a:xfrm>
          <a:prstGeom prst="rect">
            <a:avLst/>
          </a:prstGeom>
        </p:spPr>
      </p:pic>
      <p:sp>
        <p:nvSpPr>
          <p:cNvPr id="7" name="TextBox 6">
            <a:extLst>
              <a:ext uri="{FF2B5EF4-FFF2-40B4-BE49-F238E27FC236}">
                <a16:creationId xmlns:a16="http://schemas.microsoft.com/office/drawing/2014/main" id="{B6E9729F-14F7-3024-77EE-1406C3A142B0}"/>
              </a:ext>
            </a:extLst>
          </p:cNvPr>
          <p:cNvSpPr txBox="1"/>
          <p:nvPr/>
        </p:nvSpPr>
        <p:spPr>
          <a:xfrm>
            <a:off x="372910" y="5203641"/>
            <a:ext cx="31462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u="sng">
                <a:solidFill>
                  <a:schemeClr val="bg2"/>
                </a:solidFill>
              </a:rPr>
              <a:t>RESULTS</a:t>
            </a:r>
            <a:endParaRPr lang="en-US" sz="2200" u="sng">
              <a:solidFill>
                <a:schemeClr val="bg2"/>
              </a:solidFill>
              <a:cs typeface="Arial" panose="020B0604020202020204"/>
            </a:endParaRPr>
          </a:p>
          <a:p>
            <a:pPr algn="r"/>
            <a:r>
              <a:rPr lang="en-US" sz="2000" b="1">
                <a:solidFill>
                  <a:schemeClr val="bg2"/>
                </a:solidFill>
                <a:cs typeface="Arial"/>
              </a:rPr>
              <a:t>$450 raised of $425 goal</a:t>
            </a:r>
          </a:p>
          <a:p>
            <a:pPr algn="r"/>
            <a:r>
              <a:rPr lang="en-US" sz="2000" b="1">
                <a:solidFill>
                  <a:schemeClr val="bg2"/>
                </a:solidFill>
              </a:rPr>
              <a:t>8.1k (current) followers</a:t>
            </a:r>
          </a:p>
          <a:p>
            <a:pPr algn="r"/>
            <a:r>
              <a:rPr lang="en-US" sz="2000" b="1">
                <a:solidFill>
                  <a:schemeClr val="bg2"/>
                </a:solidFill>
                <a:cs typeface="Arial"/>
              </a:rPr>
              <a:t>Cost: $0</a:t>
            </a:r>
          </a:p>
        </p:txBody>
      </p:sp>
    </p:spTree>
    <p:extLst>
      <p:ext uri="{BB962C8B-B14F-4D97-AF65-F5344CB8AC3E}">
        <p14:creationId xmlns:p14="http://schemas.microsoft.com/office/powerpoint/2010/main" val="52597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1577854" y="478485"/>
            <a:ext cx="1670822" cy="638919"/>
          </a:xfrm>
        </p:spPr>
        <p:txBody>
          <a:bodyPr anchor="ctr">
            <a:normAutofit fontScale="90000"/>
          </a:bodyPr>
          <a:lstStyle/>
          <a:p>
            <a:pPr algn="r"/>
            <a:r>
              <a:rPr lang="en-US" sz="2200">
                <a:latin typeface="Arial"/>
                <a:cs typeface="Arial"/>
              </a:rPr>
              <a:t>Social Media</a:t>
            </a:r>
            <a:br>
              <a:rPr lang="en-US" sz="2200">
                <a:latin typeface="Arial"/>
                <a:cs typeface="Arial"/>
              </a:rPr>
            </a:br>
            <a:r>
              <a:rPr lang="en-US" sz="2200">
                <a:latin typeface="Arial"/>
                <a:cs typeface="Arial"/>
              </a:rPr>
              <a:t>Example</a:t>
            </a:r>
            <a:endParaRPr lang="en-US" sz="2200"/>
          </a:p>
        </p:txBody>
      </p:sp>
      <p:sp>
        <p:nvSpPr>
          <p:cNvPr id="8" name="TextBox 7">
            <a:extLst>
              <a:ext uri="{FF2B5EF4-FFF2-40B4-BE49-F238E27FC236}">
                <a16:creationId xmlns:a16="http://schemas.microsoft.com/office/drawing/2014/main" id="{09E071C4-4299-226B-C1E2-5A00B9AD089B}"/>
              </a:ext>
            </a:extLst>
          </p:cNvPr>
          <p:cNvSpPr txBox="1"/>
          <p:nvPr/>
        </p:nvSpPr>
        <p:spPr>
          <a:xfrm>
            <a:off x="1676771" y="1641428"/>
            <a:ext cx="1651999" cy="4144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Paws4ever</a:t>
            </a:r>
            <a:r>
              <a:rPr lang="en-US" sz="2000">
                <a:cs typeface="Arial"/>
              </a:rPr>
              <a:t>​</a:t>
            </a:r>
            <a:endParaRPr lang="en-US">
              <a:cs typeface="Arial" panose="020B0604020202020204"/>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2043547" y="1402492"/>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4" name="Picture 3" descr="A collage of cats&#10;&#10;Description automatically generated">
            <a:extLst>
              <a:ext uri="{FF2B5EF4-FFF2-40B4-BE49-F238E27FC236}">
                <a16:creationId xmlns:a16="http://schemas.microsoft.com/office/drawing/2014/main" id="{8DBED8DE-4B53-F946-10A2-9AD4A8D713C9}"/>
              </a:ext>
            </a:extLst>
          </p:cNvPr>
          <p:cNvPicPr>
            <a:picLocks noChangeAspect="1"/>
          </p:cNvPicPr>
          <p:nvPr/>
        </p:nvPicPr>
        <p:blipFill>
          <a:blip r:embed="rId3"/>
          <a:stretch>
            <a:fillRect/>
          </a:stretch>
        </p:blipFill>
        <p:spPr>
          <a:xfrm>
            <a:off x="3867354" y="3861"/>
            <a:ext cx="5989123" cy="6845655"/>
          </a:xfrm>
          <a:prstGeom prst="rect">
            <a:avLst/>
          </a:prstGeom>
        </p:spPr>
      </p:pic>
      <p:sp>
        <p:nvSpPr>
          <p:cNvPr id="5" name="TextBox 4">
            <a:extLst>
              <a:ext uri="{FF2B5EF4-FFF2-40B4-BE49-F238E27FC236}">
                <a16:creationId xmlns:a16="http://schemas.microsoft.com/office/drawing/2014/main" id="{82E50CA2-4427-8C4D-B813-40B765D6646B}"/>
              </a:ext>
            </a:extLst>
          </p:cNvPr>
          <p:cNvSpPr txBox="1"/>
          <p:nvPr/>
        </p:nvSpPr>
        <p:spPr>
          <a:xfrm>
            <a:off x="372910" y="5203641"/>
            <a:ext cx="31462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u="sng">
                <a:solidFill>
                  <a:schemeClr val="bg2"/>
                </a:solidFill>
              </a:rPr>
              <a:t>RESULTS</a:t>
            </a:r>
            <a:endParaRPr lang="en-US" sz="2200" u="sng">
              <a:solidFill>
                <a:schemeClr val="bg2"/>
              </a:solidFill>
              <a:cs typeface="Arial" panose="020B0604020202020204"/>
            </a:endParaRPr>
          </a:p>
          <a:p>
            <a:pPr algn="r"/>
            <a:r>
              <a:rPr lang="en-US" sz="2000" b="1">
                <a:solidFill>
                  <a:schemeClr val="bg2"/>
                </a:solidFill>
                <a:cs typeface="Arial"/>
              </a:rPr>
              <a:t>$215 raised of $150 goal</a:t>
            </a:r>
          </a:p>
          <a:p>
            <a:pPr algn="r"/>
            <a:r>
              <a:rPr lang="en-US" sz="2000" b="1">
                <a:solidFill>
                  <a:schemeClr val="bg2"/>
                </a:solidFill>
              </a:rPr>
              <a:t>8.1k (current) followers</a:t>
            </a:r>
          </a:p>
          <a:p>
            <a:pPr algn="r"/>
            <a:r>
              <a:rPr lang="en-US" sz="2000" b="1">
                <a:solidFill>
                  <a:schemeClr val="bg2"/>
                </a:solidFill>
                <a:cs typeface="Arial"/>
              </a:rPr>
              <a:t>Cost: $0</a:t>
            </a:r>
          </a:p>
        </p:txBody>
      </p:sp>
    </p:spTree>
    <p:extLst>
      <p:ext uri="{BB962C8B-B14F-4D97-AF65-F5344CB8AC3E}">
        <p14:creationId xmlns:p14="http://schemas.microsoft.com/office/powerpoint/2010/main" val="964851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9E04-6358-D237-80FE-3BCBF9EA99ED}"/>
              </a:ext>
            </a:extLst>
          </p:cNvPr>
          <p:cNvSpPr>
            <a:spLocks noGrp="1"/>
          </p:cNvSpPr>
          <p:nvPr>
            <p:ph type="title"/>
          </p:nvPr>
        </p:nvSpPr>
        <p:spPr>
          <a:xfrm>
            <a:off x="-89311" y="540269"/>
            <a:ext cx="1670822" cy="638919"/>
          </a:xfrm>
        </p:spPr>
        <p:txBody>
          <a:bodyPr anchor="ctr">
            <a:normAutofit fontScale="90000"/>
          </a:bodyPr>
          <a:lstStyle/>
          <a:p>
            <a:pPr algn="r"/>
            <a:r>
              <a:rPr lang="en-US" sz="2200">
                <a:latin typeface="Arial"/>
                <a:cs typeface="Arial"/>
              </a:rPr>
              <a:t>Direct Mail </a:t>
            </a:r>
            <a:br>
              <a:rPr lang="en-US" sz="2200">
                <a:latin typeface="Arial"/>
                <a:cs typeface="Arial"/>
              </a:rPr>
            </a:br>
            <a:r>
              <a:rPr lang="en-US" sz="2200">
                <a:latin typeface="Arial"/>
                <a:cs typeface="Arial"/>
              </a:rPr>
              <a:t>Example</a:t>
            </a:r>
            <a:endParaRPr lang="en-US" sz="2200"/>
          </a:p>
        </p:txBody>
      </p:sp>
      <p:sp>
        <p:nvSpPr>
          <p:cNvPr id="8" name="TextBox 7">
            <a:extLst>
              <a:ext uri="{FF2B5EF4-FFF2-40B4-BE49-F238E27FC236}">
                <a16:creationId xmlns:a16="http://schemas.microsoft.com/office/drawing/2014/main" id="{09E071C4-4299-226B-C1E2-5A00B9AD089B}"/>
              </a:ext>
            </a:extLst>
          </p:cNvPr>
          <p:cNvSpPr txBox="1"/>
          <p:nvPr/>
        </p:nvSpPr>
        <p:spPr>
          <a:xfrm>
            <a:off x="67101" y="1717589"/>
            <a:ext cx="150826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Cincinnati Animal CARE</a:t>
            </a:r>
            <a:endParaRPr lang="en-US" sz="2000">
              <a:cs typeface="Arial"/>
            </a:endParaRPr>
          </a:p>
        </p:txBody>
      </p:sp>
      <p:cxnSp>
        <p:nvCxnSpPr>
          <p:cNvPr id="11" name="Straight Arrow Connector 10">
            <a:extLst>
              <a:ext uri="{FF2B5EF4-FFF2-40B4-BE49-F238E27FC236}">
                <a16:creationId xmlns:a16="http://schemas.microsoft.com/office/drawing/2014/main" id="{77D41835-992E-4C86-7C45-26AAEA26DAD1}"/>
              </a:ext>
            </a:extLst>
          </p:cNvPr>
          <p:cNvCxnSpPr/>
          <p:nvPr/>
        </p:nvCxnSpPr>
        <p:spPr>
          <a:xfrm>
            <a:off x="376382" y="1464276"/>
            <a:ext cx="1062592" cy="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A page of a magazine&#10;&#10;Description automatically generated">
            <a:extLst>
              <a:ext uri="{FF2B5EF4-FFF2-40B4-BE49-F238E27FC236}">
                <a16:creationId xmlns:a16="http://schemas.microsoft.com/office/drawing/2014/main" id="{4DFE53BC-3DA4-A2BD-042D-D9DD4F06BC9A}"/>
              </a:ext>
            </a:extLst>
          </p:cNvPr>
          <p:cNvPicPr>
            <a:picLocks noChangeAspect="1"/>
          </p:cNvPicPr>
          <p:nvPr/>
        </p:nvPicPr>
        <p:blipFill>
          <a:blip r:embed="rId3"/>
          <a:stretch>
            <a:fillRect/>
          </a:stretch>
        </p:blipFill>
        <p:spPr>
          <a:xfrm>
            <a:off x="1715806" y="-1868"/>
            <a:ext cx="5262798" cy="6861736"/>
          </a:xfrm>
          <a:prstGeom prst="rect">
            <a:avLst/>
          </a:prstGeom>
        </p:spPr>
      </p:pic>
      <p:pic>
        <p:nvPicPr>
          <p:cNvPr id="4" name="Picture 3" descr="A dog looking at a paper&#10;&#10;Description automatically generated">
            <a:extLst>
              <a:ext uri="{FF2B5EF4-FFF2-40B4-BE49-F238E27FC236}">
                <a16:creationId xmlns:a16="http://schemas.microsoft.com/office/drawing/2014/main" id="{334F302E-2EE2-01B8-3B74-4915B2A05DBD}"/>
              </a:ext>
            </a:extLst>
          </p:cNvPr>
          <p:cNvPicPr>
            <a:picLocks noChangeAspect="1"/>
          </p:cNvPicPr>
          <p:nvPr/>
        </p:nvPicPr>
        <p:blipFill>
          <a:blip r:embed="rId4"/>
          <a:stretch>
            <a:fillRect/>
          </a:stretch>
        </p:blipFill>
        <p:spPr>
          <a:xfrm>
            <a:off x="6971663" y="-1869"/>
            <a:ext cx="5268032" cy="6861737"/>
          </a:xfrm>
          <a:prstGeom prst="rect">
            <a:avLst/>
          </a:prstGeom>
        </p:spPr>
      </p:pic>
    </p:spTree>
    <p:extLst>
      <p:ext uri="{BB962C8B-B14F-4D97-AF65-F5344CB8AC3E}">
        <p14:creationId xmlns:p14="http://schemas.microsoft.com/office/powerpoint/2010/main" val="61582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532149-07F7-438D-C96F-D13E154BDEB7}"/>
              </a:ext>
            </a:extLst>
          </p:cNvPr>
          <p:cNvPicPr>
            <a:picLocks noChangeAspect="1"/>
          </p:cNvPicPr>
          <p:nvPr/>
        </p:nvPicPr>
        <p:blipFill>
          <a:blip r:embed="rId3"/>
          <a:stretch>
            <a:fillRect/>
          </a:stretch>
        </p:blipFill>
        <p:spPr>
          <a:xfrm>
            <a:off x="715813" y="-55631"/>
            <a:ext cx="11062920" cy="6955664"/>
          </a:xfrm>
          <a:prstGeom prst="rect">
            <a:avLst/>
          </a:prstGeom>
        </p:spPr>
      </p:pic>
    </p:spTree>
    <p:extLst>
      <p:ext uri="{BB962C8B-B14F-4D97-AF65-F5344CB8AC3E}">
        <p14:creationId xmlns:p14="http://schemas.microsoft.com/office/powerpoint/2010/main" val="356559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5F-4BEF-0695-2DB1-2B12DF9A7C05}"/>
              </a:ext>
            </a:extLst>
          </p:cNvPr>
          <p:cNvSpPr>
            <a:spLocks noGrp="1"/>
          </p:cNvSpPr>
          <p:nvPr>
            <p:ph type="title"/>
          </p:nvPr>
        </p:nvSpPr>
        <p:spPr/>
        <p:txBody>
          <a:bodyPr>
            <a:normAutofit fontScale="90000"/>
          </a:bodyPr>
          <a:lstStyle/>
          <a:p>
            <a:r>
              <a:rPr lang="en-US" sz="4200">
                <a:latin typeface="Arial"/>
                <a:cs typeface="Arial"/>
              </a:rPr>
              <a:t>Municipal considerations</a:t>
            </a:r>
            <a:endParaRPr lang="en-US"/>
          </a:p>
        </p:txBody>
      </p:sp>
      <p:sp>
        <p:nvSpPr>
          <p:cNvPr id="3" name="Content Placeholder 2">
            <a:extLst>
              <a:ext uri="{FF2B5EF4-FFF2-40B4-BE49-F238E27FC236}">
                <a16:creationId xmlns:a16="http://schemas.microsoft.com/office/drawing/2014/main" id="{C168090E-F505-ED15-B6D2-582491B5E29B}"/>
              </a:ext>
            </a:extLst>
          </p:cNvPr>
          <p:cNvSpPr>
            <a:spLocks noGrp="1"/>
          </p:cNvSpPr>
          <p:nvPr>
            <p:ph idx="1"/>
          </p:nvPr>
        </p:nvSpPr>
        <p:spPr>
          <a:xfrm>
            <a:off x="609441" y="1600203"/>
            <a:ext cx="10969943" cy="5156583"/>
          </a:xfrm>
        </p:spPr>
        <p:txBody>
          <a:bodyPr vert="horz" lIns="91440" tIns="45720" rIns="91440" bIns="45720" rtlCol="0" anchor="t">
            <a:normAutofit/>
          </a:bodyPr>
          <a:lstStyle/>
          <a:p>
            <a:pPr marL="330200" indent="-330200"/>
            <a:r>
              <a:rPr lang="en-US" sz="2200">
                <a:latin typeface="Helvetica"/>
                <a:cs typeface="Helvetica"/>
              </a:rPr>
              <a:t>Is working with a cooperative 501c3 or "Friends of" an option? This may be the path with the least red tape and headaches.</a:t>
            </a:r>
          </a:p>
          <a:p>
            <a:pPr marL="330200" indent="-330200"/>
            <a:endParaRPr lang="en-US" sz="2200">
              <a:latin typeface="Helvetica"/>
              <a:cs typeface="Helvetica"/>
            </a:endParaRPr>
          </a:p>
          <a:p>
            <a:pPr marL="330200" indent="-330200"/>
            <a:r>
              <a:rPr lang="en-US" sz="2200">
                <a:latin typeface="Helvetica"/>
                <a:cs typeface="Helvetica"/>
              </a:rPr>
              <a:t>IRS 170(c)(1): provision for fundraising by government agencies: gives qualifications &amp; responsibilities. You can request a governmental information letter for proof of this IRS status.   </a:t>
            </a:r>
            <a:endParaRPr lang="en-US"/>
          </a:p>
          <a:p>
            <a:pPr marL="330200" indent="-330200"/>
            <a:endParaRPr lang="en-US" sz="2200">
              <a:latin typeface="Helvetica"/>
              <a:cs typeface="Helvetica"/>
            </a:endParaRPr>
          </a:p>
          <a:p>
            <a:pPr marL="330200" indent="-330200"/>
            <a:r>
              <a:rPr lang="en-US" sz="2200">
                <a:latin typeface="Helvetica"/>
                <a:cs typeface="Helvetica"/>
              </a:rPr>
              <a:t>Are you starting from scratch with fundraising for your municipal shelter? Ask these questions first:</a:t>
            </a:r>
          </a:p>
          <a:p>
            <a:pPr marL="716280" lvl="1" indent="-274955">
              <a:buFont typeface="Courier New"/>
              <a:buChar char="o"/>
            </a:pPr>
            <a:r>
              <a:rPr lang="en-US" sz="1850">
                <a:solidFill>
                  <a:srgbClr val="313130"/>
                </a:solidFill>
                <a:latin typeface="Helvetica"/>
                <a:cs typeface="Helvetica"/>
              </a:rPr>
              <a:t>Is your department allowed to independently accept individual donations, or does city council have to approve them? </a:t>
            </a:r>
          </a:p>
          <a:p>
            <a:pPr marL="716280" lvl="1" indent="-274955">
              <a:buFont typeface="Courier New"/>
              <a:buChar char="o"/>
            </a:pPr>
            <a:r>
              <a:rPr lang="en-US" sz="1850">
                <a:solidFill>
                  <a:srgbClr val="313130"/>
                </a:solidFill>
                <a:latin typeface="Helvetica"/>
                <a:cs typeface="Helvetica"/>
              </a:rPr>
              <a:t>Is there a donations fund where you can ensure donated funds will be protected and separated?</a:t>
            </a:r>
          </a:p>
        </p:txBody>
      </p:sp>
    </p:spTree>
    <p:extLst>
      <p:ext uri="{BB962C8B-B14F-4D97-AF65-F5344CB8AC3E}">
        <p14:creationId xmlns:p14="http://schemas.microsoft.com/office/powerpoint/2010/main" val="84041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5F-4BEF-0695-2DB1-2B12DF9A7C05}"/>
              </a:ext>
            </a:extLst>
          </p:cNvPr>
          <p:cNvSpPr>
            <a:spLocks noGrp="1"/>
          </p:cNvSpPr>
          <p:nvPr>
            <p:ph type="title"/>
          </p:nvPr>
        </p:nvSpPr>
        <p:spPr/>
        <p:txBody>
          <a:bodyPr>
            <a:normAutofit fontScale="90000"/>
          </a:bodyPr>
          <a:lstStyle/>
          <a:p>
            <a:r>
              <a:rPr lang="en-US" sz="4200">
                <a:latin typeface="Arial"/>
                <a:cs typeface="Arial"/>
              </a:rPr>
              <a:t>Municipal considerations</a:t>
            </a:r>
            <a:endParaRPr lang="en-US"/>
          </a:p>
        </p:txBody>
      </p:sp>
      <p:pic>
        <p:nvPicPr>
          <p:cNvPr id="6" name="Picture 5" descr="A document with text on it&#10;&#10;Description automatically generated">
            <a:extLst>
              <a:ext uri="{FF2B5EF4-FFF2-40B4-BE49-F238E27FC236}">
                <a16:creationId xmlns:a16="http://schemas.microsoft.com/office/drawing/2014/main" id="{05F7F864-09EE-BA1C-C1CD-6E4573ABC2CC}"/>
              </a:ext>
            </a:extLst>
          </p:cNvPr>
          <p:cNvPicPr>
            <a:picLocks noChangeAspect="1"/>
          </p:cNvPicPr>
          <p:nvPr/>
        </p:nvPicPr>
        <p:blipFill>
          <a:blip r:embed="rId3"/>
          <a:stretch>
            <a:fillRect/>
          </a:stretch>
        </p:blipFill>
        <p:spPr>
          <a:xfrm>
            <a:off x="1829451" y="1249144"/>
            <a:ext cx="8593046" cy="5607598"/>
          </a:xfrm>
          <a:prstGeom prst="rect">
            <a:avLst/>
          </a:prstGeom>
        </p:spPr>
      </p:pic>
      <p:sp>
        <p:nvSpPr>
          <p:cNvPr id="8" name="Rectangle 7">
            <a:extLst>
              <a:ext uri="{FF2B5EF4-FFF2-40B4-BE49-F238E27FC236}">
                <a16:creationId xmlns:a16="http://schemas.microsoft.com/office/drawing/2014/main" id="{FD67DC39-C185-DFEA-CC51-2924C33AAE52}"/>
              </a:ext>
            </a:extLst>
          </p:cNvPr>
          <p:cNvSpPr/>
          <p:nvPr/>
        </p:nvSpPr>
        <p:spPr>
          <a:xfrm>
            <a:off x="2835066" y="5232895"/>
            <a:ext cx="3366838" cy="23279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921420-8B1D-DD57-2093-4D0F3D4250AA}"/>
              </a:ext>
            </a:extLst>
          </p:cNvPr>
          <p:cNvSpPr txBox="1"/>
          <p:nvPr/>
        </p:nvSpPr>
        <p:spPr>
          <a:xfrm>
            <a:off x="10753931" y="6232632"/>
            <a:ext cx="133480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bg2"/>
                </a:solidFill>
                <a:cs typeface="Arial"/>
              </a:rPr>
              <a:t>Best Friends Animal Society cannot provide legal advice.</a:t>
            </a:r>
          </a:p>
        </p:txBody>
      </p:sp>
    </p:spTree>
    <p:extLst>
      <p:ext uri="{BB962C8B-B14F-4D97-AF65-F5344CB8AC3E}">
        <p14:creationId xmlns:p14="http://schemas.microsoft.com/office/powerpoint/2010/main" val="51727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5F-4BEF-0695-2DB1-2B12DF9A7C05}"/>
              </a:ext>
            </a:extLst>
          </p:cNvPr>
          <p:cNvSpPr>
            <a:spLocks noGrp="1"/>
          </p:cNvSpPr>
          <p:nvPr>
            <p:ph type="title"/>
          </p:nvPr>
        </p:nvSpPr>
        <p:spPr/>
        <p:txBody>
          <a:bodyPr>
            <a:normAutofit fontScale="90000"/>
          </a:bodyPr>
          <a:lstStyle/>
          <a:p>
            <a:r>
              <a:rPr lang="en-US" sz="4200">
                <a:latin typeface="Arial"/>
                <a:cs typeface="Arial"/>
              </a:rPr>
              <a:t>Resources</a:t>
            </a:r>
            <a:endParaRPr lang="en-US"/>
          </a:p>
        </p:txBody>
      </p:sp>
      <p:sp>
        <p:nvSpPr>
          <p:cNvPr id="3" name="Content Placeholder 2">
            <a:extLst>
              <a:ext uri="{FF2B5EF4-FFF2-40B4-BE49-F238E27FC236}">
                <a16:creationId xmlns:a16="http://schemas.microsoft.com/office/drawing/2014/main" id="{C168090E-F505-ED15-B6D2-582491B5E29B}"/>
              </a:ext>
            </a:extLst>
          </p:cNvPr>
          <p:cNvSpPr>
            <a:spLocks noGrp="1"/>
          </p:cNvSpPr>
          <p:nvPr>
            <p:ph idx="1"/>
          </p:nvPr>
        </p:nvSpPr>
        <p:spPr>
          <a:xfrm>
            <a:off x="684011" y="1704257"/>
            <a:ext cx="6600365" cy="4653376"/>
          </a:xfrm>
        </p:spPr>
        <p:txBody>
          <a:bodyPr vert="horz" lIns="91440" tIns="45720" rIns="91440" bIns="45720" rtlCol="0" anchor="t">
            <a:normAutofit/>
          </a:bodyPr>
          <a:lstStyle/>
          <a:p>
            <a:pPr marL="0" indent="0">
              <a:buNone/>
            </a:pPr>
            <a:r>
              <a:rPr lang="en-US" sz="3050" b="1">
                <a:solidFill>
                  <a:srgbClr val="313130"/>
                </a:solidFill>
                <a:latin typeface="Helvetica"/>
                <a:cs typeface="Helvetica"/>
              </a:rPr>
              <a:t>Resources to support you with:</a:t>
            </a:r>
          </a:p>
          <a:p>
            <a:pPr marL="330200" indent="-330200"/>
            <a:r>
              <a:rPr lang="en-US" sz="3050">
                <a:solidFill>
                  <a:srgbClr val="313130"/>
                </a:solidFill>
                <a:latin typeface="Helvetica"/>
                <a:cs typeface="Helvetica"/>
              </a:rPr>
              <a:t>Data</a:t>
            </a:r>
          </a:p>
          <a:p>
            <a:pPr marL="330200" indent="-330200"/>
            <a:r>
              <a:rPr lang="en-US" sz="3050">
                <a:solidFill>
                  <a:srgbClr val="313130"/>
                </a:solidFill>
                <a:latin typeface="Helvetica"/>
                <a:cs typeface="Helvetica"/>
              </a:rPr>
              <a:t>Direct mail</a:t>
            </a:r>
          </a:p>
          <a:p>
            <a:pPr marL="330200" indent="-330200"/>
            <a:r>
              <a:rPr lang="en-US" sz="3050">
                <a:solidFill>
                  <a:srgbClr val="313130"/>
                </a:solidFill>
                <a:latin typeface="Helvetica"/>
                <a:cs typeface="Helvetica"/>
              </a:rPr>
              <a:t>Email</a:t>
            </a:r>
          </a:p>
          <a:p>
            <a:pPr marL="330200" indent="-330200"/>
            <a:r>
              <a:rPr lang="en-US" sz="3050">
                <a:solidFill>
                  <a:srgbClr val="313130"/>
                </a:solidFill>
                <a:latin typeface="Helvetica"/>
                <a:cs typeface="Helvetica"/>
              </a:rPr>
              <a:t>Social media fundraising</a:t>
            </a:r>
          </a:p>
          <a:p>
            <a:pPr marL="330200" indent="-330200"/>
            <a:r>
              <a:rPr lang="en-US" sz="3050">
                <a:solidFill>
                  <a:srgbClr val="313130"/>
                </a:solidFill>
                <a:latin typeface="Helvetica"/>
                <a:cs typeface="Helvetica"/>
              </a:rPr>
              <a:t>Donor stewardship &amp; cultivation</a:t>
            </a:r>
          </a:p>
          <a:p>
            <a:pPr marL="330200" indent="-330200"/>
            <a:r>
              <a:rPr lang="en-US" sz="3050">
                <a:solidFill>
                  <a:srgbClr val="313130"/>
                </a:solidFill>
                <a:latin typeface="Helvetica"/>
                <a:cs typeface="Helvetica"/>
              </a:rPr>
              <a:t>Government fundraising</a:t>
            </a:r>
          </a:p>
          <a:p>
            <a:pPr marL="330200" indent="-330200"/>
            <a:r>
              <a:rPr lang="en-US" sz="3050">
                <a:solidFill>
                  <a:srgbClr val="313130"/>
                </a:solidFill>
                <a:latin typeface="Helvetica"/>
                <a:cs typeface="Helvetica"/>
              </a:rPr>
              <a:t>And more!</a:t>
            </a:r>
          </a:p>
        </p:txBody>
      </p:sp>
      <p:pic>
        <p:nvPicPr>
          <p:cNvPr id="5" name="Picture 4" descr="A qr code on a white background&#10;&#10;Description automatically generated">
            <a:extLst>
              <a:ext uri="{FF2B5EF4-FFF2-40B4-BE49-F238E27FC236}">
                <a16:creationId xmlns:a16="http://schemas.microsoft.com/office/drawing/2014/main" id="{D1DC22C0-BC31-2F74-3268-8A827DC28C8C}"/>
              </a:ext>
            </a:extLst>
          </p:cNvPr>
          <p:cNvPicPr>
            <a:picLocks noChangeAspect="1"/>
          </p:cNvPicPr>
          <p:nvPr/>
        </p:nvPicPr>
        <p:blipFill>
          <a:blip r:embed="rId3"/>
          <a:stretch>
            <a:fillRect/>
          </a:stretch>
        </p:blipFill>
        <p:spPr>
          <a:xfrm>
            <a:off x="8487241" y="1457621"/>
            <a:ext cx="2856756" cy="2857500"/>
          </a:xfrm>
          <a:prstGeom prst="rect">
            <a:avLst/>
          </a:prstGeom>
        </p:spPr>
      </p:pic>
      <p:sp>
        <p:nvSpPr>
          <p:cNvPr id="7" name="Content Placeholder 2">
            <a:extLst>
              <a:ext uri="{FF2B5EF4-FFF2-40B4-BE49-F238E27FC236}">
                <a16:creationId xmlns:a16="http://schemas.microsoft.com/office/drawing/2014/main" id="{162E3AE5-319F-9EA9-7B11-1724DB7252F7}"/>
              </a:ext>
            </a:extLst>
          </p:cNvPr>
          <p:cNvSpPr txBox="1">
            <a:spLocks/>
          </p:cNvSpPr>
          <p:nvPr/>
        </p:nvSpPr>
        <p:spPr>
          <a:xfrm>
            <a:off x="8488347" y="4426812"/>
            <a:ext cx="3438171" cy="2583037"/>
          </a:xfrm>
          <a:prstGeom prst="rect">
            <a:avLst/>
          </a:prstGeom>
        </p:spPr>
        <p:txBody>
          <a:bodyPr vert="horz" lIns="91440" tIns="45720" rIns="91440" bIns="45720" rtlCol="0" anchor="t">
            <a:normAutofit/>
          </a:bodyPr>
          <a:lstStyle>
            <a:lvl1pPr marL="330644" indent="-330644" algn="l" defTabSz="440860" rtl="0" eaLnBrk="1" latinLnBrk="0" hangingPunct="1">
              <a:spcBef>
                <a:spcPct val="20000"/>
              </a:spcBef>
              <a:buFont typeface="Arial"/>
              <a:buChar char="•"/>
              <a:defRPr sz="3085" kern="1200">
                <a:solidFill>
                  <a:schemeClr val="bg2"/>
                </a:solidFill>
                <a:latin typeface="Helvetica" pitchFamily="2" charset="0"/>
                <a:ea typeface="+mn-ea"/>
                <a:cs typeface="+mn-cs"/>
              </a:defRPr>
            </a:lvl1pPr>
            <a:lvl2pPr marL="716398" indent="-275538" algn="l" defTabSz="440860" rtl="0" eaLnBrk="1" latinLnBrk="0" hangingPunct="1">
              <a:spcBef>
                <a:spcPct val="20000"/>
              </a:spcBef>
              <a:buFont typeface="Arial"/>
              <a:buChar char="–"/>
              <a:defRPr sz="2700" kern="1200">
                <a:solidFill>
                  <a:schemeClr val="tx2"/>
                </a:solidFill>
                <a:latin typeface="Helvetica" pitchFamily="2" charset="0"/>
                <a:ea typeface="+mn-ea"/>
                <a:cs typeface="+mn-cs"/>
              </a:defRPr>
            </a:lvl2pPr>
            <a:lvl3pPr marL="1102150" indent="-220430" algn="l" defTabSz="440860" rtl="0" eaLnBrk="1" latinLnBrk="0" hangingPunct="1">
              <a:spcBef>
                <a:spcPct val="20000"/>
              </a:spcBef>
              <a:buFont typeface="Arial"/>
              <a:buChar char="•"/>
              <a:defRPr sz="2314" kern="1200">
                <a:solidFill>
                  <a:schemeClr val="tx2"/>
                </a:solidFill>
                <a:latin typeface="Helvetica" pitchFamily="2" charset="0"/>
                <a:ea typeface="+mn-ea"/>
                <a:cs typeface="+mn-cs"/>
              </a:defRPr>
            </a:lvl3pPr>
            <a:lvl4pPr marL="1543009" indent="-220430" algn="l" defTabSz="440860" rtl="0" eaLnBrk="1" latinLnBrk="0" hangingPunct="1">
              <a:spcBef>
                <a:spcPct val="20000"/>
              </a:spcBef>
              <a:buFont typeface="Arial"/>
              <a:buChar char="–"/>
              <a:defRPr sz="1928" kern="1200">
                <a:solidFill>
                  <a:schemeClr val="tx2"/>
                </a:solidFill>
                <a:latin typeface="Helvetica" pitchFamily="2" charset="0"/>
                <a:ea typeface="+mn-ea"/>
                <a:cs typeface="+mn-cs"/>
              </a:defRPr>
            </a:lvl4pPr>
            <a:lvl5pPr marL="1983869" indent="-220430" algn="l" defTabSz="440860" rtl="0" eaLnBrk="1" latinLnBrk="0" hangingPunct="1">
              <a:spcBef>
                <a:spcPct val="20000"/>
              </a:spcBef>
              <a:buFont typeface="Arial"/>
              <a:buChar char="»"/>
              <a:defRPr sz="1928" kern="1200">
                <a:solidFill>
                  <a:schemeClr val="tx2"/>
                </a:solidFill>
                <a:latin typeface="Helvetica" pitchFamily="2" charset="0"/>
                <a:ea typeface="+mn-ea"/>
                <a:cs typeface="+mn-cs"/>
              </a:defRPr>
            </a:lvl5pPr>
            <a:lvl6pPr marL="2424728" indent="-220430" algn="l" defTabSz="440860" rtl="0" eaLnBrk="1" latinLnBrk="0" hangingPunct="1">
              <a:spcBef>
                <a:spcPct val="20000"/>
              </a:spcBef>
              <a:buFont typeface="Arial"/>
              <a:buChar char="•"/>
              <a:defRPr sz="1928" kern="1200">
                <a:solidFill>
                  <a:schemeClr val="tx1"/>
                </a:solidFill>
                <a:latin typeface="+mn-lt"/>
                <a:ea typeface="+mn-ea"/>
                <a:cs typeface="+mn-cs"/>
              </a:defRPr>
            </a:lvl6pPr>
            <a:lvl7pPr marL="2865588" indent="-220430" algn="l" defTabSz="440860" rtl="0" eaLnBrk="1" latinLnBrk="0" hangingPunct="1">
              <a:spcBef>
                <a:spcPct val="20000"/>
              </a:spcBef>
              <a:buFont typeface="Arial"/>
              <a:buChar char="•"/>
              <a:defRPr sz="1928" kern="1200">
                <a:solidFill>
                  <a:schemeClr val="tx1"/>
                </a:solidFill>
                <a:latin typeface="+mn-lt"/>
                <a:ea typeface="+mn-ea"/>
                <a:cs typeface="+mn-cs"/>
              </a:defRPr>
            </a:lvl7pPr>
            <a:lvl8pPr marL="3306448" indent="-220430" algn="l" defTabSz="440860" rtl="0" eaLnBrk="1" latinLnBrk="0" hangingPunct="1">
              <a:spcBef>
                <a:spcPct val="20000"/>
              </a:spcBef>
              <a:buFont typeface="Arial"/>
              <a:buChar char="•"/>
              <a:defRPr sz="1928" kern="1200">
                <a:solidFill>
                  <a:schemeClr val="tx1"/>
                </a:solidFill>
                <a:latin typeface="+mn-lt"/>
                <a:ea typeface="+mn-ea"/>
                <a:cs typeface="+mn-cs"/>
              </a:defRPr>
            </a:lvl8pPr>
            <a:lvl9pPr marL="3747307" indent="-220430" algn="l" defTabSz="440860" rtl="0" eaLnBrk="1" latinLnBrk="0" hangingPunct="1">
              <a:spcBef>
                <a:spcPct val="20000"/>
              </a:spcBef>
              <a:buFont typeface="Arial"/>
              <a:buChar char="•"/>
              <a:defRPr sz="1928" kern="1200">
                <a:solidFill>
                  <a:schemeClr val="tx1"/>
                </a:solidFill>
                <a:latin typeface="+mn-lt"/>
                <a:ea typeface="+mn-ea"/>
                <a:cs typeface="+mn-cs"/>
              </a:defRPr>
            </a:lvl9pPr>
          </a:lstStyle>
          <a:p>
            <a:pPr marL="457200" indent="-457200">
              <a:buAutoNum type="arabicPeriod"/>
            </a:pPr>
            <a:r>
              <a:rPr lang="en-US" sz="2400">
                <a:solidFill>
                  <a:srgbClr val="313130"/>
                </a:solidFill>
                <a:latin typeface="Helvetica"/>
                <a:cs typeface="Helvetica"/>
              </a:rPr>
              <a:t>Scan here</a:t>
            </a:r>
            <a:endParaRPr lang="en-US" sz="2400">
              <a:solidFill>
                <a:srgbClr val="313130"/>
              </a:solidFill>
              <a:cs typeface="Helvetica"/>
            </a:endParaRPr>
          </a:p>
          <a:p>
            <a:pPr marL="457200" indent="-457200">
              <a:buAutoNum type="arabicPeriod"/>
            </a:pPr>
            <a:r>
              <a:rPr lang="en-US" sz="2400">
                <a:solidFill>
                  <a:srgbClr val="313130"/>
                </a:solidFill>
                <a:latin typeface="Helvetica"/>
                <a:cs typeface="Helvetica"/>
              </a:rPr>
              <a:t>Bookmark the page</a:t>
            </a:r>
            <a:endParaRPr lang="en-US" sz="2400">
              <a:solidFill>
                <a:srgbClr val="313130"/>
              </a:solidFill>
              <a:cs typeface="Helvetica"/>
            </a:endParaRPr>
          </a:p>
          <a:p>
            <a:pPr marL="457200" indent="-457200">
              <a:buAutoNum type="arabicPeriod"/>
            </a:pPr>
            <a:r>
              <a:rPr lang="en-US" sz="2400">
                <a:solidFill>
                  <a:srgbClr val="313130"/>
                </a:solidFill>
                <a:latin typeface="Helvetica"/>
                <a:cs typeface="Helvetica"/>
              </a:rPr>
              <a:t>Check back in a few days for the webinar replay &amp; resources!</a:t>
            </a:r>
            <a:endParaRPr lang="en-US" sz="2400">
              <a:cs typeface="Helvetica"/>
            </a:endParaRPr>
          </a:p>
        </p:txBody>
      </p:sp>
    </p:spTree>
    <p:extLst>
      <p:ext uri="{BB962C8B-B14F-4D97-AF65-F5344CB8AC3E}">
        <p14:creationId xmlns:p14="http://schemas.microsoft.com/office/powerpoint/2010/main" val="237565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5F-4BEF-0695-2DB1-2B12DF9A7C05}"/>
              </a:ext>
            </a:extLst>
          </p:cNvPr>
          <p:cNvSpPr>
            <a:spLocks noGrp="1"/>
          </p:cNvSpPr>
          <p:nvPr>
            <p:ph type="title"/>
          </p:nvPr>
        </p:nvSpPr>
        <p:spPr/>
        <p:txBody>
          <a:bodyPr>
            <a:normAutofit fontScale="90000"/>
          </a:bodyPr>
          <a:lstStyle/>
          <a:p>
            <a:r>
              <a:rPr lang="en-US" sz="4200">
                <a:latin typeface="Arial"/>
                <a:cs typeface="Arial"/>
              </a:rPr>
              <a:t>Basics of Donor Cultivation</a:t>
            </a:r>
            <a:endParaRPr lang="en-US"/>
          </a:p>
        </p:txBody>
      </p:sp>
      <p:sp>
        <p:nvSpPr>
          <p:cNvPr id="3" name="Content Placeholder 2">
            <a:extLst>
              <a:ext uri="{FF2B5EF4-FFF2-40B4-BE49-F238E27FC236}">
                <a16:creationId xmlns:a16="http://schemas.microsoft.com/office/drawing/2014/main" id="{C168090E-F505-ED15-B6D2-582491B5E29B}"/>
              </a:ext>
            </a:extLst>
          </p:cNvPr>
          <p:cNvSpPr>
            <a:spLocks noGrp="1"/>
          </p:cNvSpPr>
          <p:nvPr>
            <p:ph idx="1"/>
          </p:nvPr>
        </p:nvSpPr>
        <p:spPr>
          <a:xfrm>
            <a:off x="595165" y="3617036"/>
            <a:ext cx="10969943" cy="2654923"/>
          </a:xfrm>
        </p:spPr>
        <p:txBody>
          <a:bodyPr vert="horz" lIns="91440" tIns="45720" rIns="91440" bIns="45720" rtlCol="0" anchor="t">
            <a:normAutofit/>
          </a:bodyPr>
          <a:lstStyle/>
          <a:p>
            <a:pPr marL="330200" indent="-330200"/>
            <a:r>
              <a:rPr lang="en-US" sz="2400" b="1">
                <a:solidFill>
                  <a:srgbClr val="212121"/>
                </a:solidFill>
                <a:latin typeface="Aptos"/>
                <a:cs typeface="Helvetica"/>
              </a:rPr>
              <a:t>Send out a Newsletter - </a:t>
            </a:r>
            <a:r>
              <a:rPr lang="en-US" sz="2400">
                <a:solidFill>
                  <a:srgbClr val="212121"/>
                </a:solidFill>
                <a:latin typeface="Aptos"/>
                <a:cs typeface="Helvetica"/>
              </a:rPr>
              <a:t>4x a year</a:t>
            </a:r>
            <a:endParaRPr lang="en-US" sz="2400"/>
          </a:p>
          <a:p>
            <a:pPr marL="330200" indent="-330200"/>
            <a:r>
              <a:rPr lang="en-US" sz="2400" b="1">
                <a:solidFill>
                  <a:srgbClr val="212121"/>
                </a:solidFill>
                <a:latin typeface="Aptos"/>
                <a:cs typeface="Helvetica"/>
              </a:rPr>
              <a:t>Call your supporters – </a:t>
            </a:r>
            <a:r>
              <a:rPr lang="en-US" sz="2400">
                <a:solidFill>
                  <a:srgbClr val="212121"/>
                </a:solidFill>
                <a:latin typeface="Aptos"/>
                <a:cs typeface="Helvetica"/>
              </a:rPr>
              <a:t>1 time in a year AND after they donate is the best time to engage</a:t>
            </a:r>
            <a:endParaRPr lang="en-US" sz="2400"/>
          </a:p>
          <a:p>
            <a:pPr marL="330200" indent="-330200"/>
            <a:r>
              <a:rPr lang="en-US" sz="2400" b="1">
                <a:solidFill>
                  <a:srgbClr val="212121"/>
                </a:solidFill>
                <a:latin typeface="Aptos"/>
                <a:cs typeface="Helvetica"/>
              </a:rPr>
              <a:t>Create a yearend appeal and ask for money! – </a:t>
            </a:r>
            <a:r>
              <a:rPr lang="en-US" sz="2400">
                <a:solidFill>
                  <a:srgbClr val="212121"/>
                </a:solidFill>
                <a:latin typeface="Aptos"/>
                <a:cs typeface="Helvetica"/>
              </a:rPr>
              <a:t>You can do this a few times a year – yearend at minimum</a:t>
            </a:r>
            <a:endParaRPr lang="en-US" sz="2400"/>
          </a:p>
        </p:txBody>
      </p:sp>
      <p:sp>
        <p:nvSpPr>
          <p:cNvPr id="4" name="TextBox 3">
            <a:extLst>
              <a:ext uri="{FF2B5EF4-FFF2-40B4-BE49-F238E27FC236}">
                <a16:creationId xmlns:a16="http://schemas.microsoft.com/office/drawing/2014/main" id="{DA027E8C-C99D-7431-6874-43E52B467CE2}"/>
              </a:ext>
            </a:extLst>
          </p:cNvPr>
          <p:cNvSpPr txBox="1"/>
          <p:nvPr/>
        </p:nvSpPr>
        <p:spPr>
          <a:xfrm>
            <a:off x="-6106" y="1561382"/>
            <a:ext cx="1220103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212121"/>
                </a:solidFill>
                <a:latin typeface="Aptos"/>
                <a:cs typeface="Arial"/>
              </a:rPr>
              <a:t>Raising more money will help you </a:t>
            </a:r>
            <a:r>
              <a:rPr lang="en-US" sz="3200" b="1">
                <a:solidFill>
                  <a:srgbClr val="212121"/>
                </a:solidFill>
                <a:latin typeface="Aptos"/>
                <a:cs typeface="Arial"/>
              </a:rPr>
              <a:t>save</a:t>
            </a:r>
            <a:r>
              <a:rPr lang="en-US" sz="3200">
                <a:solidFill>
                  <a:srgbClr val="212121"/>
                </a:solidFill>
                <a:latin typeface="Aptos"/>
                <a:cs typeface="Arial"/>
              </a:rPr>
              <a:t> </a:t>
            </a:r>
            <a:r>
              <a:rPr lang="en-US" sz="3200" b="1">
                <a:solidFill>
                  <a:srgbClr val="212121"/>
                </a:solidFill>
                <a:latin typeface="Aptos"/>
                <a:cs typeface="Arial"/>
              </a:rPr>
              <a:t>more animals</a:t>
            </a:r>
            <a:r>
              <a:rPr lang="en-US" sz="3200">
                <a:solidFill>
                  <a:srgbClr val="212121"/>
                </a:solidFill>
                <a:latin typeface="Aptos"/>
                <a:cs typeface="Arial"/>
              </a:rPr>
              <a:t>. </a:t>
            </a:r>
            <a:r>
              <a:rPr lang="en-US" sz="3200">
                <a:latin typeface="Aptos"/>
                <a:cs typeface="Arial"/>
              </a:rPr>
              <a:t>​</a:t>
            </a:r>
            <a:endParaRPr lang="en-US" sz="3200">
              <a:cs typeface="Arial"/>
            </a:endParaRPr>
          </a:p>
          <a:p>
            <a:pPr algn="ctr"/>
            <a:r>
              <a:rPr lang="en-US" sz="3200">
                <a:solidFill>
                  <a:srgbClr val="212121"/>
                </a:solidFill>
                <a:latin typeface="Aptos"/>
                <a:cs typeface="Arial"/>
              </a:rPr>
              <a:t>Donors want you to save more animals, so they'll </a:t>
            </a:r>
            <a:endParaRPr lang="en-US" sz="3200">
              <a:solidFill>
                <a:srgbClr val="F5821F"/>
              </a:solidFill>
              <a:latin typeface="Arial" panose="020B0604020202020204"/>
              <a:cs typeface="Arial"/>
            </a:endParaRPr>
          </a:p>
          <a:p>
            <a:pPr algn="ctr"/>
            <a:r>
              <a:rPr lang="en-US" sz="3200">
                <a:solidFill>
                  <a:srgbClr val="212121"/>
                </a:solidFill>
                <a:latin typeface="Aptos"/>
                <a:cs typeface="Arial"/>
              </a:rPr>
              <a:t>help you raise more money! </a:t>
            </a:r>
            <a:endParaRPr lang="en-US" sz="3200">
              <a:cs typeface="Arial"/>
            </a:endParaRPr>
          </a:p>
        </p:txBody>
      </p:sp>
    </p:spTree>
    <p:extLst>
      <p:ext uri="{BB962C8B-B14F-4D97-AF65-F5344CB8AC3E}">
        <p14:creationId xmlns:p14="http://schemas.microsoft.com/office/powerpoint/2010/main" val="169415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5F-4BEF-0695-2DB1-2B12DF9A7C05}"/>
              </a:ext>
            </a:extLst>
          </p:cNvPr>
          <p:cNvSpPr>
            <a:spLocks noGrp="1"/>
          </p:cNvSpPr>
          <p:nvPr>
            <p:ph type="title"/>
          </p:nvPr>
        </p:nvSpPr>
        <p:spPr/>
        <p:txBody>
          <a:bodyPr>
            <a:normAutofit fontScale="90000"/>
          </a:bodyPr>
          <a:lstStyle/>
          <a:p>
            <a:r>
              <a:rPr lang="en-US" sz="4200">
                <a:latin typeface="Arial"/>
                <a:cs typeface="Arial"/>
              </a:rPr>
              <a:t>Key Dates</a:t>
            </a:r>
            <a:endParaRPr lang="en-US"/>
          </a:p>
        </p:txBody>
      </p:sp>
      <p:sp>
        <p:nvSpPr>
          <p:cNvPr id="3" name="Content Placeholder 2">
            <a:extLst>
              <a:ext uri="{FF2B5EF4-FFF2-40B4-BE49-F238E27FC236}">
                <a16:creationId xmlns:a16="http://schemas.microsoft.com/office/drawing/2014/main" id="{C168090E-F505-ED15-B6D2-582491B5E29B}"/>
              </a:ext>
            </a:extLst>
          </p:cNvPr>
          <p:cNvSpPr>
            <a:spLocks noGrp="1"/>
          </p:cNvSpPr>
          <p:nvPr>
            <p:ph idx="1"/>
          </p:nvPr>
        </p:nvSpPr>
        <p:spPr>
          <a:xfrm>
            <a:off x="609441" y="1600203"/>
            <a:ext cx="10969943" cy="5156583"/>
          </a:xfrm>
        </p:spPr>
        <p:txBody>
          <a:bodyPr vert="horz" lIns="91440" tIns="45720" rIns="91440" bIns="45720" rtlCol="0" anchor="t">
            <a:normAutofit/>
          </a:bodyPr>
          <a:lstStyle/>
          <a:p>
            <a:pPr marL="330200" indent="-330200"/>
            <a:r>
              <a:rPr lang="en-US" sz="3050">
                <a:latin typeface="Helvetica"/>
                <a:cs typeface="Helvetica"/>
              </a:rPr>
              <a:t>October: Prep</a:t>
            </a:r>
          </a:p>
          <a:p>
            <a:pPr marL="716280" lvl="1" indent="-274955">
              <a:buFont typeface="Courier New"/>
              <a:buChar char="o"/>
            </a:pPr>
            <a:r>
              <a:rPr lang="en-US">
                <a:solidFill>
                  <a:srgbClr val="313130"/>
                </a:solidFill>
                <a:latin typeface="Helvetica"/>
                <a:cs typeface="Helvetica"/>
              </a:rPr>
              <a:t>Clean up data</a:t>
            </a:r>
          </a:p>
          <a:p>
            <a:pPr marL="716280" lvl="1" indent="-274955">
              <a:buFont typeface="Courier New"/>
              <a:buChar char="o"/>
            </a:pPr>
            <a:r>
              <a:rPr lang="en-US">
                <a:solidFill>
                  <a:srgbClr val="313130"/>
                </a:solidFill>
                <a:latin typeface="Helvetica"/>
                <a:cs typeface="Helvetica"/>
              </a:rPr>
              <a:t>Draft letters (snail mail &amp; email)</a:t>
            </a:r>
          </a:p>
          <a:p>
            <a:pPr marL="1101725" lvl="2" indent="-220345">
              <a:buFont typeface="Wingdings"/>
              <a:buChar char="§"/>
            </a:pPr>
            <a:r>
              <a:rPr lang="en-US" sz="2300">
                <a:solidFill>
                  <a:srgbClr val="313130"/>
                </a:solidFill>
                <a:latin typeface="Helvetica"/>
                <a:cs typeface="Helvetica"/>
              </a:rPr>
              <a:t>What story will you tell? What do you have photos of?</a:t>
            </a:r>
          </a:p>
          <a:p>
            <a:pPr marL="716280" lvl="1" indent="-274955">
              <a:buFont typeface="Courier New"/>
              <a:buChar char="o"/>
            </a:pPr>
            <a:r>
              <a:rPr lang="en-US">
                <a:solidFill>
                  <a:srgbClr val="313130"/>
                </a:solidFill>
                <a:latin typeface="Helvetica"/>
                <a:cs typeface="Helvetica"/>
              </a:rPr>
              <a:t>Draft social media campaign</a:t>
            </a:r>
          </a:p>
          <a:p>
            <a:pPr marL="716280" lvl="1" indent="-274955">
              <a:buFont typeface="Courier New"/>
              <a:buChar char="o"/>
            </a:pPr>
            <a:r>
              <a:rPr lang="en-US">
                <a:solidFill>
                  <a:srgbClr val="313130"/>
                </a:solidFill>
                <a:latin typeface="Helvetica"/>
                <a:cs typeface="Helvetica"/>
              </a:rPr>
              <a:t>Schedule printing</a:t>
            </a:r>
            <a:endParaRPr lang="en-US">
              <a:latin typeface="Helvetica"/>
              <a:cs typeface="Helvetica"/>
            </a:endParaRPr>
          </a:p>
          <a:p>
            <a:pPr marL="716280" lvl="1" indent="-274955">
              <a:buFont typeface="Courier New"/>
              <a:buChar char="o"/>
            </a:pPr>
            <a:r>
              <a:rPr lang="en-US">
                <a:solidFill>
                  <a:srgbClr val="313130"/>
                </a:solidFill>
                <a:latin typeface="Helvetica"/>
                <a:cs typeface="Helvetica"/>
              </a:rPr>
              <a:t>Plan for volunteers to stuff envelopes and handwrite (ideal) envelopes or apply printed labels</a:t>
            </a:r>
          </a:p>
        </p:txBody>
      </p:sp>
    </p:spTree>
    <p:extLst>
      <p:ext uri="{BB962C8B-B14F-4D97-AF65-F5344CB8AC3E}">
        <p14:creationId xmlns:p14="http://schemas.microsoft.com/office/powerpoint/2010/main" val="376201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5F-4BEF-0695-2DB1-2B12DF9A7C05}"/>
              </a:ext>
            </a:extLst>
          </p:cNvPr>
          <p:cNvSpPr>
            <a:spLocks noGrp="1"/>
          </p:cNvSpPr>
          <p:nvPr>
            <p:ph type="title"/>
          </p:nvPr>
        </p:nvSpPr>
        <p:spPr/>
        <p:txBody>
          <a:bodyPr>
            <a:normAutofit fontScale="90000"/>
          </a:bodyPr>
          <a:lstStyle/>
          <a:p>
            <a:r>
              <a:rPr lang="en-US" sz="4200">
                <a:latin typeface="Arial"/>
                <a:cs typeface="Arial"/>
              </a:rPr>
              <a:t>Key Dates</a:t>
            </a:r>
            <a:endParaRPr lang="en-US"/>
          </a:p>
        </p:txBody>
      </p:sp>
      <p:sp>
        <p:nvSpPr>
          <p:cNvPr id="3" name="Content Placeholder 2">
            <a:extLst>
              <a:ext uri="{FF2B5EF4-FFF2-40B4-BE49-F238E27FC236}">
                <a16:creationId xmlns:a16="http://schemas.microsoft.com/office/drawing/2014/main" id="{C168090E-F505-ED15-B6D2-582491B5E29B}"/>
              </a:ext>
            </a:extLst>
          </p:cNvPr>
          <p:cNvSpPr>
            <a:spLocks noGrp="1"/>
          </p:cNvSpPr>
          <p:nvPr>
            <p:ph idx="1"/>
          </p:nvPr>
        </p:nvSpPr>
        <p:spPr>
          <a:xfrm>
            <a:off x="609441" y="1600203"/>
            <a:ext cx="10969943" cy="5156583"/>
          </a:xfrm>
        </p:spPr>
        <p:txBody>
          <a:bodyPr vert="horz" lIns="91440" tIns="45720" rIns="91440" bIns="45720" rtlCol="0" anchor="t">
            <a:normAutofit/>
          </a:bodyPr>
          <a:lstStyle/>
          <a:p>
            <a:pPr marL="330200" indent="-330200"/>
            <a:r>
              <a:rPr lang="en-US" sz="2400">
                <a:latin typeface="Helvetica"/>
                <a:cs typeface="Helvetica"/>
              </a:rPr>
              <a:t>November</a:t>
            </a:r>
            <a:endParaRPr lang="en-US" sz="2400">
              <a:solidFill>
                <a:srgbClr val="313130"/>
              </a:solidFill>
              <a:latin typeface="Helvetica"/>
              <a:cs typeface="Helvetica"/>
            </a:endParaRPr>
          </a:p>
          <a:p>
            <a:pPr marL="716280" lvl="1" indent="-274955">
              <a:buFont typeface="Courier New,monospace"/>
              <a:buChar char="o"/>
            </a:pPr>
            <a:r>
              <a:rPr lang="en-US" sz="2100">
                <a:solidFill>
                  <a:srgbClr val="585958"/>
                </a:solidFill>
                <a:latin typeface="Helvetica"/>
                <a:cs typeface="Helvetica"/>
              </a:rPr>
              <a:t>Print – Stuff – Address on repeat</a:t>
            </a:r>
          </a:p>
          <a:p>
            <a:pPr marL="716280" lvl="1" indent="-274955">
              <a:buFont typeface="Courier New,monospace"/>
              <a:buChar char="o"/>
            </a:pPr>
            <a:r>
              <a:rPr lang="en-US" sz="2100">
                <a:solidFill>
                  <a:srgbClr val="585958"/>
                </a:solidFill>
                <a:latin typeface="Helvetica"/>
                <a:cs typeface="Helvetica"/>
              </a:rPr>
              <a:t>Send the letter in the mail by </a:t>
            </a:r>
            <a:r>
              <a:rPr lang="en-US" sz="1700">
                <a:solidFill>
                  <a:srgbClr val="585958"/>
                </a:solidFill>
                <a:latin typeface="Helvetica"/>
                <a:cs typeface="Helvetica"/>
              </a:rPr>
              <a:t>November 15 (ideal) and November 22 (at the latest)</a:t>
            </a:r>
            <a:endParaRPr lang="en-US">
              <a:solidFill>
                <a:srgbClr val="585958"/>
              </a:solidFill>
              <a:cs typeface="Helvetica"/>
            </a:endParaRPr>
          </a:p>
          <a:p>
            <a:pPr marL="1101725" lvl="2" indent="-220345">
              <a:buFont typeface="Wingdings"/>
              <a:buChar char="§"/>
            </a:pPr>
            <a:r>
              <a:rPr lang="en-US" sz="1700">
                <a:latin typeface="Helvetica"/>
                <a:cs typeface="Helvetica"/>
              </a:rPr>
              <a:t>Getting it in the mail BEFORE Thanksgiving improves results</a:t>
            </a:r>
          </a:p>
          <a:p>
            <a:pPr marL="716280" lvl="1" indent="-274955">
              <a:buFont typeface="Courier New,monospace"/>
              <a:buChar char="o"/>
            </a:pPr>
            <a:r>
              <a:rPr lang="en-US" sz="2100">
                <a:latin typeface="Helvetica"/>
                <a:cs typeface="Helvetica"/>
              </a:rPr>
              <a:t>Draft Giving Tuesday email and social media posts</a:t>
            </a:r>
            <a:endParaRPr lang="en-US" sz="2100">
              <a:cs typeface="Helvetica"/>
            </a:endParaRPr>
          </a:p>
          <a:p>
            <a:pPr marL="330200" indent="-330200">
              <a:buFont typeface="Courier New,monospace"/>
              <a:buChar char="o"/>
            </a:pPr>
            <a:r>
              <a:rPr lang="en-US" sz="2400">
                <a:solidFill>
                  <a:srgbClr val="313130"/>
                </a:solidFill>
                <a:latin typeface="Helvetica"/>
                <a:cs typeface="Helvetica"/>
              </a:rPr>
              <a:t>December</a:t>
            </a:r>
            <a:endParaRPr lang="en-US" sz="2400">
              <a:solidFill>
                <a:srgbClr val="F5821F"/>
              </a:solidFill>
              <a:latin typeface="Helvetica"/>
              <a:cs typeface="Helvetica"/>
            </a:endParaRPr>
          </a:p>
          <a:p>
            <a:pPr marL="716280" lvl="1" indent="-274955">
              <a:buFont typeface="Courier New,monospace"/>
              <a:buChar char="o"/>
            </a:pPr>
            <a:r>
              <a:rPr lang="en-US" sz="2100">
                <a:solidFill>
                  <a:srgbClr val="313130"/>
                </a:solidFill>
                <a:latin typeface="Helvetica"/>
                <a:cs typeface="Helvetica"/>
              </a:rPr>
              <a:t>Thank-you calls as gifts come in</a:t>
            </a:r>
          </a:p>
          <a:p>
            <a:pPr marL="716280" lvl="1" indent="-274955">
              <a:buFont typeface="Courier New,monospace"/>
              <a:buChar char="o"/>
            </a:pPr>
            <a:r>
              <a:rPr lang="en-US" sz="2100">
                <a:solidFill>
                  <a:srgbClr val="313130"/>
                </a:solidFill>
                <a:latin typeface="Helvetica"/>
                <a:cs typeface="Helvetica"/>
              </a:rPr>
              <a:t>12/3: Giving Tuesday</a:t>
            </a:r>
            <a:endParaRPr lang="en-US" sz="2100">
              <a:solidFill>
                <a:srgbClr val="F5821F"/>
              </a:solidFill>
              <a:latin typeface="Helvetica"/>
              <a:cs typeface="Helvetica"/>
            </a:endParaRPr>
          </a:p>
          <a:p>
            <a:pPr marL="1101725" lvl="2" indent="-220345">
              <a:buFont typeface="Wingdings"/>
              <a:buChar char="§"/>
            </a:pPr>
            <a:r>
              <a:rPr lang="en-US" sz="1700">
                <a:solidFill>
                  <a:srgbClr val="313130"/>
                </a:solidFill>
                <a:latin typeface="Helvetica"/>
                <a:cs typeface="Helvetica"/>
              </a:rPr>
              <a:t>Send Giving Tuesday email</a:t>
            </a:r>
            <a:endParaRPr lang="en-US" sz="1700">
              <a:solidFill>
                <a:srgbClr val="F5821F"/>
              </a:solidFill>
              <a:latin typeface="Helvetica"/>
              <a:cs typeface="Helvetica"/>
            </a:endParaRPr>
          </a:p>
          <a:p>
            <a:pPr marL="1101725" lvl="2" indent="-220345">
              <a:buFont typeface="Wingdings"/>
              <a:buChar char="§"/>
            </a:pPr>
            <a:r>
              <a:rPr lang="en-US" sz="1700">
                <a:solidFill>
                  <a:srgbClr val="313130"/>
                </a:solidFill>
                <a:latin typeface="Helvetica"/>
                <a:cs typeface="Helvetica"/>
              </a:rPr>
              <a:t>Post Giving Tuesday posts</a:t>
            </a:r>
            <a:endParaRPr lang="en-US" sz="1700">
              <a:solidFill>
                <a:srgbClr val="F5821F"/>
              </a:solidFill>
              <a:latin typeface="Helvetica"/>
              <a:cs typeface="Helvetica"/>
            </a:endParaRPr>
          </a:p>
          <a:p>
            <a:pPr marL="716280" lvl="1" indent="-274955">
              <a:buFont typeface="Courier New,monospace"/>
              <a:buChar char="o"/>
            </a:pPr>
            <a:r>
              <a:rPr lang="en-US" sz="2100">
                <a:solidFill>
                  <a:srgbClr val="313130"/>
                </a:solidFill>
                <a:latin typeface="Helvetica"/>
                <a:cs typeface="Helvetica"/>
              </a:rPr>
              <a:t>12/27ish: Send email w/final reminder to donate before year-end</a:t>
            </a:r>
            <a:endParaRPr lang="en-US" sz="2100">
              <a:solidFill>
                <a:srgbClr val="F5821F"/>
              </a:solidFill>
              <a:latin typeface="Helvetica"/>
              <a:cs typeface="Helvetica"/>
            </a:endParaRPr>
          </a:p>
          <a:p>
            <a:pPr marL="1101725" lvl="2" indent="-220345">
              <a:buFont typeface="Wingdings"/>
              <a:buChar char="§"/>
            </a:pPr>
            <a:r>
              <a:rPr lang="en-US" sz="1700">
                <a:solidFill>
                  <a:srgbClr val="313130"/>
                </a:solidFill>
                <a:latin typeface="Helvetica"/>
                <a:cs typeface="Helvetica"/>
              </a:rPr>
              <a:t>Make it more engaging with a link to a video and social media post</a:t>
            </a:r>
            <a:endParaRPr lang="en-US" sz="1700">
              <a:solidFill>
                <a:srgbClr val="F5821F"/>
              </a:solidFill>
              <a:latin typeface="Helvetica"/>
              <a:cs typeface="Helvetica"/>
            </a:endParaRPr>
          </a:p>
          <a:p>
            <a:pPr marL="716280" lvl="1" indent="-274955">
              <a:buFont typeface="Courier New,monospace"/>
              <a:buChar char="o"/>
            </a:pPr>
            <a:r>
              <a:rPr lang="en-US" sz="2100">
                <a:solidFill>
                  <a:srgbClr val="313130"/>
                </a:solidFill>
                <a:latin typeface="Helvetica"/>
                <a:cs typeface="Helvetica"/>
              </a:rPr>
              <a:t>Plan "Year in Review" highlight social posts w/donate link to your website (not FB)</a:t>
            </a:r>
            <a:endParaRPr lang="en-US"/>
          </a:p>
        </p:txBody>
      </p:sp>
    </p:spTree>
    <p:extLst>
      <p:ext uri="{BB962C8B-B14F-4D97-AF65-F5344CB8AC3E}">
        <p14:creationId xmlns:p14="http://schemas.microsoft.com/office/powerpoint/2010/main" val="106041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2938-F34A-05C1-691A-2DAFC7DF0A6A}"/>
              </a:ext>
            </a:extLst>
          </p:cNvPr>
          <p:cNvSpPr>
            <a:spLocks noGrp="1"/>
          </p:cNvSpPr>
          <p:nvPr>
            <p:ph type="title"/>
          </p:nvPr>
        </p:nvSpPr>
        <p:spPr/>
        <p:txBody>
          <a:bodyPr>
            <a:normAutofit fontScale="90000"/>
          </a:bodyPr>
          <a:lstStyle/>
          <a:p>
            <a:r>
              <a:rPr lang="en-US" sz="4200">
                <a:latin typeface="Arial"/>
                <a:cs typeface="Arial"/>
              </a:rPr>
              <a:t>The Formula</a:t>
            </a:r>
            <a:endParaRPr lang="en-US"/>
          </a:p>
        </p:txBody>
      </p:sp>
      <p:graphicFrame>
        <p:nvGraphicFramePr>
          <p:cNvPr id="28" name="Content Placeholder 27">
            <a:extLst>
              <a:ext uri="{FF2B5EF4-FFF2-40B4-BE49-F238E27FC236}">
                <a16:creationId xmlns:a16="http://schemas.microsoft.com/office/drawing/2014/main" id="{3E8AB0A8-678A-6592-6078-6CDF2AD21D69}"/>
              </a:ext>
            </a:extLst>
          </p:cNvPr>
          <p:cNvGraphicFramePr>
            <a:graphicFrameLocks noGrp="1"/>
          </p:cNvGraphicFramePr>
          <p:nvPr>
            <p:ph idx="1"/>
          </p:nvPr>
        </p:nvGraphicFramePr>
        <p:xfrm>
          <a:off x="171419" y="637239"/>
          <a:ext cx="11815130" cy="5692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81" name="TextBox 2580">
            <a:extLst>
              <a:ext uri="{FF2B5EF4-FFF2-40B4-BE49-F238E27FC236}">
                <a16:creationId xmlns:a16="http://schemas.microsoft.com/office/drawing/2014/main" id="{1DA62BE9-41B4-A2C2-8818-6869F4114C2C}"/>
              </a:ext>
            </a:extLst>
          </p:cNvPr>
          <p:cNvSpPr txBox="1"/>
          <p:nvPr/>
        </p:nvSpPr>
        <p:spPr>
          <a:xfrm>
            <a:off x="310994" y="6110146"/>
            <a:ext cx="909994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cs typeface="Arial"/>
              </a:rPr>
              <a:t>*Keep it positive, actionable, uplifting. Data is great to share here!</a:t>
            </a:r>
            <a:endParaRPr lang="en-US"/>
          </a:p>
        </p:txBody>
      </p:sp>
    </p:spTree>
    <p:extLst>
      <p:ext uri="{BB962C8B-B14F-4D97-AF65-F5344CB8AC3E}">
        <p14:creationId xmlns:p14="http://schemas.microsoft.com/office/powerpoint/2010/main" val="171344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2938-F34A-05C1-691A-2DAFC7DF0A6A}"/>
              </a:ext>
            </a:extLst>
          </p:cNvPr>
          <p:cNvSpPr>
            <a:spLocks noGrp="1"/>
          </p:cNvSpPr>
          <p:nvPr>
            <p:ph type="title"/>
          </p:nvPr>
        </p:nvSpPr>
        <p:spPr/>
        <p:txBody>
          <a:bodyPr>
            <a:normAutofit fontScale="90000"/>
          </a:bodyPr>
          <a:lstStyle/>
          <a:p>
            <a:r>
              <a:rPr lang="en-US" sz="4200">
                <a:latin typeface="Arial"/>
                <a:cs typeface="Arial"/>
              </a:rPr>
              <a:t>The Formula: A Sample Letter</a:t>
            </a:r>
            <a:endParaRPr lang="en-US"/>
          </a:p>
        </p:txBody>
      </p:sp>
      <p:sp>
        <p:nvSpPr>
          <p:cNvPr id="21" name="TextBox 20">
            <a:extLst>
              <a:ext uri="{FF2B5EF4-FFF2-40B4-BE49-F238E27FC236}">
                <a16:creationId xmlns:a16="http://schemas.microsoft.com/office/drawing/2014/main" id="{25D92752-B91D-EE46-3A34-A93D8E37068B}"/>
              </a:ext>
            </a:extLst>
          </p:cNvPr>
          <p:cNvSpPr txBox="1"/>
          <p:nvPr/>
        </p:nvSpPr>
        <p:spPr>
          <a:xfrm>
            <a:off x="1832119" y="2400941"/>
            <a:ext cx="824338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E101A"/>
                </a:solidFill>
                <a:latin typeface="Calibri"/>
                <a:cs typeface="Calibri"/>
              </a:rPr>
              <a:t>Dear [Donor Name],   </a:t>
            </a:r>
            <a:endParaRPr lang="en-US" sz="1800">
              <a:cs typeface="Arial"/>
            </a:endParaRPr>
          </a:p>
          <a:p>
            <a:r>
              <a:rPr lang="en-US" sz="1800">
                <a:solidFill>
                  <a:srgbClr val="0E101A"/>
                </a:solidFill>
                <a:latin typeface="Calibri"/>
                <a:cs typeface="Calibri"/>
              </a:rPr>
              <a:t>The team and I at </a:t>
            </a:r>
            <a:r>
              <a:rPr lang="en-US" sz="1800">
                <a:solidFill>
                  <a:srgbClr val="0E101A"/>
                </a:solidFill>
                <a:highlight>
                  <a:srgbClr val="FFFF00"/>
                </a:highlight>
                <a:latin typeface="Calibri"/>
                <a:cs typeface="Calibri"/>
              </a:rPr>
              <a:t>XYZ Animal Shelter</a:t>
            </a:r>
            <a:r>
              <a:rPr lang="en-US" sz="1800">
                <a:solidFill>
                  <a:srgbClr val="0E101A"/>
                </a:solidFill>
                <a:latin typeface="Calibri"/>
                <a:cs typeface="Calibri"/>
              </a:rPr>
              <a:t> have worked tirelessly this year to save as many pets as possible and we could not have done it without people like you who support our lifesaving efforts. As the year began, we knew that we had an uphill road in front of us – but we were more motivated than ever to help homeless pets in our community.</a:t>
            </a:r>
            <a:endParaRPr lang="en-US" sz="1800">
              <a:cs typeface="Arial"/>
            </a:endParaRPr>
          </a:p>
          <a:p>
            <a:endParaRPr lang="en-US" sz="1800">
              <a:solidFill>
                <a:srgbClr val="0E101A"/>
              </a:solidFill>
              <a:latin typeface="Calibri"/>
              <a:ea typeface="Calibri"/>
              <a:cs typeface="Calibri"/>
            </a:endParaRPr>
          </a:p>
          <a:p>
            <a:r>
              <a:rPr lang="en-US" sz="1800">
                <a:solidFill>
                  <a:srgbClr val="0E101A"/>
                </a:solidFill>
                <a:latin typeface="Calibri"/>
                <a:cs typeface="Calibri"/>
              </a:rPr>
              <a:t>I am proud to say that we cared for over </a:t>
            </a:r>
            <a:r>
              <a:rPr lang="en-US" sz="1800">
                <a:solidFill>
                  <a:srgbClr val="0E101A"/>
                </a:solidFill>
                <a:highlight>
                  <a:srgbClr val="FFFF00"/>
                </a:highlight>
                <a:latin typeface="Calibri"/>
                <a:cs typeface="Calibri"/>
              </a:rPr>
              <a:t>XXX </a:t>
            </a:r>
            <a:r>
              <a:rPr lang="en-US" sz="1800">
                <a:solidFill>
                  <a:srgbClr val="0E101A"/>
                </a:solidFill>
                <a:latin typeface="Calibri"/>
                <a:cs typeface="Calibri"/>
              </a:rPr>
              <a:t>pets so far in 2024! That is up from </a:t>
            </a:r>
            <a:r>
              <a:rPr lang="en-US" sz="1800">
                <a:solidFill>
                  <a:srgbClr val="0E101A"/>
                </a:solidFill>
                <a:highlight>
                  <a:srgbClr val="FFFF00"/>
                </a:highlight>
                <a:latin typeface="Calibri"/>
                <a:cs typeface="Calibri"/>
              </a:rPr>
              <a:t>XXX </a:t>
            </a:r>
            <a:r>
              <a:rPr lang="en-US" sz="1800">
                <a:solidFill>
                  <a:srgbClr val="0E101A"/>
                </a:solidFill>
                <a:latin typeface="Calibri"/>
                <a:cs typeface="Calibri"/>
              </a:rPr>
              <a:t>animals at this time in 2023. None of this would be possible without people like you who support us. Your generosity has not only saved lives, but you made my team and I feel supported as we work through the day-to-day challenges. </a:t>
            </a:r>
            <a:r>
              <a:rPr lang="en-US" sz="1800">
                <a:solidFill>
                  <a:srgbClr val="252524"/>
                </a:solidFill>
                <a:latin typeface="Calibri"/>
                <a:cs typeface="Calibri"/>
              </a:rPr>
              <a:t>                                                                           </a:t>
            </a:r>
            <a:endParaRPr lang="en-US" sz="1800">
              <a:cs typeface="Arial" panose="020B0604020202020204"/>
            </a:endParaRPr>
          </a:p>
          <a:p>
            <a:pPr algn="l"/>
            <a:endParaRPr lang="en-US" sz="1800">
              <a:cs typeface="Arial" panose="020B0604020202020204"/>
            </a:endParaRPr>
          </a:p>
        </p:txBody>
      </p:sp>
      <p:sp>
        <p:nvSpPr>
          <p:cNvPr id="23" name="TextBox 22">
            <a:extLst>
              <a:ext uri="{FF2B5EF4-FFF2-40B4-BE49-F238E27FC236}">
                <a16:creationId xmlns:a16="http://schemas.microsoft.com/office/drawing/2014/main" id="{544E108D-C859-C1EC-5636-D833BD162B24}"/>
              </a:ext>
            </a:extLst>
          </p:cNvPr>
          <p:cNvSpPr txBox="1"/>
          <p:nvPr/>
        </p:nvSpPr>
        <p:spPr>
          <a:xfrm>
            <a:off x="649081" y="1557530"/>
            <a:ext cx="98594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Arial"/>
              </a:rPr>
              <a:t>THE BEGINNING</a:t>
            </a:r>
          </a:p>
        </p:txBody>
      </p:sp>
      <p:cxnSp>
        <p:nvCxnSpPr>
          <p:cNvPr id="4" name="Straight Arrow Connector 3">
            <a:extLst>
              <a:ext uri="{FF2B5EF4-FFF2-40B4-BE49-F238E27FC236}">
                <a16:creationId xmlns:a16="http://schemas.microsoft.com/office/drawing/2014/main" id="{899D569C-8A8E-3D21-5ADF-58AFEC75C63B}"/>
              </a:ext>
            </a:extLst>
          </p:cNvPr>
          <p:cNvCxnSpPr/>
          <p:nvPr/>
        </p:nvCxnSpPr>
        <p:spPr>
          <a:xfrm flipV="1">
            <a:off x="1343542" y="2599547"/>
            <a:ext cx="559474" cy="1040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25B7CCD6-7E0C-FF29-AFB3-9AEA7C2A0B6A}"/>
              </a:ext>
            </a:extLst>
          </p:cNvPr>
          <p:cNvCxnSpPr>
            <a:cxnSpLocks/>
          </p:cNvCxnSpPr>
          <p:nvPr/>
        </p:nvCxnSpPr>
        <p:spPr>
          <a:xfrm flipV="1">
            <a:off x="1344626" y="2973277"/>
            <a:ext cx="2203332" cy="1040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E90B0C5-999B-14BE-79E2-45E73F0986BD}"/>
              </a:ext>
            </a:extLst>
          </p:cNvPr>
          <p:cNvSpPr/>
          <p:nvPr/>
        </p:nvSpPr>
        <p:spPr>
          <a:xfrm>
            <a:off x="360058" y="2598066"/>
            <a:ext cx="989121"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cs typeface="Arial"/>
              </a:rPr>
              <a:t>1. Make it personal</a:t>
            </a:r>
          </a:p>
        </p:txBody>
      </p:sp>
      <p:cxnSp>
        <p:nvCxnSpPr>
          <p:cNvPr id="7" name="Straight Arrow Connector 6">
            <a:extLst>
              <a:ext uri="{FF2B5EF4-FFF2-40B4-BE49-F238E27FC236}">
                <a16:creationId xmlns:a16="http://schemas.microsoft.com/office/drawing/2014/main" id="{D0BBB99E-EB07-45C6-82BC-C5195E490BF9}"/>
              </a:ext>
            </a:extLst>
          </p:cNvPr>
          <p:cNvCxnSpPr>
            <a:cxnSpLocks/>
          </p:cNvCxnSpPr>
          <p:nvPr/>
        </p:nvCxnSpPr>
        <p:spPr>
          <a:xfrm>
            <a:off x="6425882" y="2339179"/>
            <a:ext cx="232573" cy="67147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49992D2-DB9C-DA58-2A92-D022F6108BEF}"/>
              </a:ext>
            </a:extLst>
          </p:cNvPr>
          <p:cNvSpPr/>
          <p:nvPr/>
        </p:nvSpPr>
        <p:spPr>
          <a:xfrm>
            <a:off x="5274716" y="1635703"/>
            <a:ext cx="1353384"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2. Recognize donor's impact</a:t>
            </a:r>
            <a:endParaRPr lang="en-US"/>
          </a:p>
        </p:txBody>
      </p:sp>
      <p:cxnSp>
        <p:nvCxnSpPr>
          <p:cNvPr id="9" name="Straight Arrow Connector 8">
            <a:extLst>
              <a:ext uri="{FF2B5EF4-FFF2-40B4-BE49-F238E27FC236}">
                <a16:creationId xmlns:a16="http://schemas.microsoft.com/office/drawing/2014/main" id="{BF03DB97-0054-1C73-8BA1-2DC430B5983E}"/>
              </a:ext>
            </a:extLst>
          </p:cNvPr>
          <p:cNvCxnSpPr>
            <a:cxnSpLocks/>
          </p:cNvCxnSpPr>
          <p:nvPr/>
        </p:nvCxnSpPr>
        <p:spPr>
          <a:xfrm flipH="1">
            <a:off x="8088837" y="2236401"/>
            <a:ext cx="103672" cy="112929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54777A5F-1C14-9CC3-68E3-A63FE64FB912}"/>
              </a:ext>
            </a:extLst>
          </p:cNvPr>
          <p:cNvSpPr/>
          <p:nvPr/>
        </p:nvSpPr>
        <p:spPr>
          <a:xfrm>
            <a:off x="8076744" y="1635703"/>
            <a:ext cx="989121"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3. Create urgency</a:t>
            </a:r>
            <a:endParaRPr lang="en-US"/>
          </a:p>
        </p:txBody>
      </p:sp>
      <p:cxnSp>
        <p:nvCxnSpPr>
          <p:cNvPr id="11" name="Straight Arrow Connector 10">
            <a:extLst>
              <a:ext uri="{FF2B5EF4-FFF2-40B4-BE49-F238E27FC236}">
                <a16:creationId xmlns:a16="http://schemas.microsoft.com/office/drawing/2014/main" id="{04058A29-2BA8-EF08-C45A-82D0EEE493A5}"/>
              </a:ext>
            </a:extLst>
          </p:cNvPr>
          <p:cNvCxnSpPr>
            <a:cxnSpLocks/>
          </p:cNvCxnSpPr>
          <p:nvPr/>
        </p:nvCxnSpPr>
        <p:spPr>
          <a:xfrm flipH="1">
            <a:off x="6266171" y="3815423"/>
            <a:ext cx="4073211" cy="36314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2D2A974A-228F-8C55-341F-C49C243B6FCB}"/>
              </a:ext>
            </a:extLst>
          </p:cNvPr>
          <p:cNvSpPr/>
          <p:nvPr/>
        </p:nvSpPr>
        <p:spPr>
          <a:xfrm>
            <a:off x="10181105" y="3466993"/>
            <a:ext cx="1801709"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4. Share what they've helped you accomplish</a:t>
            </a:r>
            <a:endParaRPr lang="en-US"/>
          </a:p>
        </p:txBody>
      </p:sp>
    </p:spTree>
    <p:extLst>
      <p:ext uri="{BB962C8B-B14F-4D97-AF65-F5344CB8AC3E}">
        <p14:creationId xmlns:p14="http://schemas.microsoft.com/office/powerpoint/2010/main" val="242583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2938-F34A-05C1-691A-2DAFC7DF0A6A}"/>
              </a:ext>
            </a:extLst>
          </p:cNvPr>
          <p:cNvSpPr>
            <a:spLocks noGrp="1"/>
          </p:cNvSpPr>
          <p:nvPr>
            <p:ph type="title"/>
          </p:nvPr>
        </p:nvSpPr>
        <p:spPr>
          <a:xfrm>
            <a:off x="1828326" y="553316"/>
            <a:ext cx="10154836" cy="675989"/>
          </a:xfrm>
        </p:spPr>
        <p:txBody>
          <a:bodyPr>
            <a:normAutofit fontScale="90000"/>
          </a:bodyPr>
          <a:lstStyle/>
          <a:p>
            <a:r>
              <a:rPr lang="en-US" sz="4200">
                <a:latin typeface="Arial"/>
                <a:cs typeface="Arial"/>
              </a:rPr>
              <a:t>The Formula: A Sample Letter</a:t>
            </a:r>
            <a:endParaRPr lang="en-US" sz="4200" b="0">
              <a:solidFill>
                <a:srgbClr val="000000"/>
              </a:solidFill>
              <a:latin typeface="Arial"/>
              <a:cs typeface="Arial"/>
            </a:endParaRPr>
          </a:p>
          <a:p>
            <a:endParaRPr lang="en-US" sz="4200"/>
          </a:p>
        </p:txBody>
      </p:sp>
      <p:sp>
        <p:nvSpPr>
          <p:cNvPr id="21" name="TextBox 20">
            <a:extLst>
              <a:ext uri="{FF2B5EF4-FFF2-40B4-BE49-F238E27FC236}">
                <a16:creationId xmlns:a16="http://schemas.microsoft.com/office/drawing/2014/main" id="{25D92752-B91D-EE46-3A34-A93D8E37068B}"/>
              </a:ext>
            </a:extLst>
          </p:cNvPr>
          <p:cNvSpPr txBox="1"/>
          <p:nvPr/>
        </p:nvSpPr>
        <p:spPr>
          <a:xfrm>
            <a:off x="645929" y="2188699"/>
            <a:ext cx="10886630" cy="4601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E101A"/>
                </a:solidFill>
                <a:latin typeface="Calibri"/>
                <a:cs typeface="Calibri"/>
              </a:rPr>
              <a:t>Through adoptions, transports, spay/neutering, vaccine clinics, fosters and volunteering and so much more – our team is working to maximize your donations so that we can continue to help pets that need us. Here are just a few examples of what you helped us accomplish this past year: </a:t>
            </a:r>
            <a:endParaRPr lang="en-US"/>
          </a:p>
          <a:p>
            <a:endParaRPr lang="en-US" sz="2000">
              <a:solidFill>
                <a:srgbClr val="0E101A"/>
              </a:solidFill>
              <a:latin typeface="Calibri"/>
              <a:ea typeface="Calibri"/>
              <a:cs typeface="Calibri"/>
            </a:endParaRPr>
          </a:p>
          <a:p>
            <a:r>
              <a:rPr lang="en-US" sz="2000" b="1">
                <a:solidFill>
                  <a:srgbClr val="000000"/>
                </a:solidFill>
                <a:latin typeface="Calibri"/>
                <a:ea typeface="Calibri"/>
                <a:cs typeface="Calibri"/>
              </a:rPr>
              <a:t>You helped us save </a:t>
            </a:r>
            <a:r>
              <a:rPr lang="en-US" sz="2000" b="1">
                <a:solidFill>
                  <a:srgbClr val="000000"/>
                </a:solidFill>
                <a:highlight>
                  <a:srgbClr val="FFFF00"/>
                </a:highlight>
                <a:latin typeface="Calibri"/>
                <a:ea typeface="Calibri"/>
                <a:cs typeface="Calibri"/>
              </a:rPr>
              <a:t>INSERT DOG STORY</a:t>
            </a:r>
            <a:r>
              <a:rPr lang="en-US" sz="2000" b="1">
                <a:solidFill>
                  <a:srgbClr val="000000"/>
                </a:solidFill>
                <a:latin typeface="Calibri"/>
                <a:ea typeface="Calibri"/>
                <a:cs typeface="Calibri"/>
              </a:rPr>
              <a:t> from the year.  </a:t>
            </a:r>
            <a:r>
              <a:rPr lang="en-US" sz="2000">
                <a:solidFill>
                  <a:srgbClr val="000000"/>
                </a:solidFill>
                <a:highlight>
                  <a:srgbClr val="FFFF00"/>
                </a:highlight>
                <a:latin typeface="Calibri"/>
                <a:ea typeface="Calibri"/>
                <a:cs typeface="Calibri"/>
              </a:rPr>
              <a:t>Tell a short story about a pet that</a:t>
            </a:r>
            <a:r>
              <a:rPr lang="en-US" sz="2000">
                <a:solidFill>
                  <a:srgbClr val="000000"/>
                </a:solidFill>
                <a:highlight>
                  <a:srgbClr val="FFFF00"/>
                </a:highlight>
                <a:latin typeface="Calibri"/>
                <a:cs typeface="Calibri"/>
              </a:rPr>
              <a:t> came into your care and you supported in many ways. Medical or behavior and is now in a happy adoptive home that you can share a brief update and a few pics of</a:t>
            </a:r>
            <a:r>
              <a:rPr lang="en-US" sz="2000">
                <a:solidFill>
                  <a:srgbClr val="000000"/>
                </a:solidFill>
                <a:latin typeface="Calibri"/>
                <a:cs typeface="Calibri"/>
              </a:rPr>
              <a:t>. </a:t>
            </a:r>
            <a:endParaRPr lang="en-US"/>
          </a:p>
          <a:p>
            <a:endParaRPr lang="en-US" sz="2000">
              <a:solidFill>
                <a:srgbClr val="000000"/>
              </a:solidFill>
              <a:latin typeface="Calibri"/>
              <a:ea typeface="Calibri"/>
              <a:cs typeface="Calibri"/>
            </a:endParaRPr>
          </a:p>
          <a:p>
            <a:pPr algn="ctr"/>
            <a:r>
              <a:rPr lang="en-US" sz="2000">
                <a:solidFill>
                  <a:srgbClr val="000000"/>
                </a:solidFill>
                <a:highlight>
                  <a:srgbClr val="FFFF00"/>
                </a:highlight>
                <a:latin typeface="Calibri"/>
                <a:ea typeface="Calibri"/>
                <a:cs typeface="Calibri"/>
              </a:rPr>
              <a:t>PICS  </a:t>
            </a:r>
            <a:r>
              <a:rPr lang="en-US" sz="2000" err="1">
                <a:solidFill>
                  <a:srgbClr val="000000"/>
                </a:solidFill>
                <a:highlight>
                  <a:srgbClr val="FFFF00"/>
                </a:highlight>
                <a:latin typeface="Calibri"/>
                <a:ea typeface="Calibri"/>
                <a:cs typeface="Calibri"/>
              </a:rPr>
              <a:t>PICS</a:t>
            </a:r>
            <a:r>
              <a:rPr lang="en-US" sz="2000">
                <a:solidFill>
                  <a:srgbClr val="000000"/>
                </a:solidFill>
                <a:highlight>
                  <a:srgbClr val="FFFF00"/>
                </a:highlight>
                <a:latin typeface="Calibri"/>
                <a:ea typeface="Calibri"/>
                <a:cs typeface="Calibri"/>
              </a:rPr>
              <a:t>  </a:t>
            </a:r>
            <a:r>
              <a:rPr lang="en-US" sz="2000" err="1">
                <a:solidFill>
                  <a:srgbClr val="000000"/>
                </a:solidFill>
                <a:highlight>
                  <a:srgbClr val="FFFF00"/>
                </a:highlight>
                <a:latin typeface="Calibri"/>
                <a:ea typeface="Calibri"/>
                <a:cs typeface="Calibri"/>
              </a:rPr>
              <a:t>PICS</a:t>
            </a:r>
            <a:r>
              <a:rPr lang="en-US" sz="2000">
                <a:solidFill>
                  <a:srgbClr val="000000"/>
                </a:solidFill>
                <a:highlight>
                  <a:srgbClr val="FFFF00"/>
                </a:highlight>
                <a:latin typeface="Calibri"/>
                <a:ea typeface="Calibri"/>
                <a:cs typeface="Calibri"/>
              </a:rPr>
              <a:t>  </a:t>
            </a:r>
            <a:r>
              <a:rPr lang="en-US" sz="2000" err="1">
                <a:solidFill>
                  <a:srgbClr val="000000"/>
                </a:solidFill>
                <a:highlight>
                  <a:srgbClr val="FFFF00"/>
                </a:highlight>
                <a:latin typeface="Calibri"/>
                <a:ea typeface="Calibri"/>
                <a:cs typeface="Calibri"/>
              </a:rPr>
              <a:t>PICS</a:t>
            </a:r>
            <a:r>
              <a:rPr lang="en-US" sz="2000">
                <a:solidFill>
                  <a:srgbClr val="000000"/>
                </a:solidFill>
                <a:highlight>
                  <a:srgbClr val="FFFF00"/>
                </a:highlight>
                <a:latin typeface="Calibri"/>
                <a:ea typeface="Calibri"/>
                <a:cs typeface="Calibri"/>
              </a:rPr>
              <a:t>  </a:t>
            </a:r>
            <a:r>
              <a:rPr lang="en-US" sz="2000" err="1">
                <a:solidFill>
                  <a:srgbClr val="000000"/>
                </a:solidFill>
                <a:highlight>
                  <a:srgbClr val="FFFF00"/>
                </a:highlight>
                <a:latin typeface="Calibri"/>
                <a:ea typeface="Calibri"/>
                <a:cs typeface="Calibri"/>
              </a:rPr>
              <a:t>PICS</a:t>
            </a:r>
            <a:r>
              <a:rPr lang="en-US" sz="2000">
                <a:solidFill>
                  <a:srgbClr val="000000"/>
                </a:solidFill>
                <a:highlight>
                  <a:srgbClr val="FFFF00"/>
                </a:highlight>
                <a:latin typeface="Calibri"/>
                <a:ea typeface="Calibri"/>
                <a:cs typeface="Calibri"/>
              </a:rPr>
              <a:t>  </a:t>
            </a:r>
            <a:r>
              <a:rPr lang="en-US" sz="2000" err="1">
                <a:solidFill>
                  <a:srgbClr val="000000"/>
                </a:solidFill>
                <a:highlight>
                  <a:srgbClr val="FFFF00"/>
                </a:highlight>
                <a:latin typeface="Calibri"/>
                <a:ea typeface="Calibri"/>
                <a:cs typeface="Calibri"/>
              </a:rPr>
              <a:t>PICS</a:t>
            </a:r>
            <a:endParaRPr lang="en-US" sz="2200" err="1">
              <a:solidFill>
                <a:srgbClr val="F5821F"/>
              </a:solidFill>
              <a:highlight>
                <a:srgbClr val="FFFF00"/>
              </a:highlight>
              <a:latin typeface="Arial"/>
              <a:ea typeface="Calibri"/>
              <a:cs typeface="Arial"/>
            </a:endParaRPr>
          </a:p>
          <a:p>
            <a:pPr algn="ctr"/>
            <a:endParaRPr lang="en-US" sz="2000">
              <a:solidFill>
                <a:srgbClr val="000000"/>
              </a:solidFill>
              <a:latin typeface="Calibri"/>
              <a:ea typeface="Calibri"/>
              <a:cs typeface="Calibri"/>
            </a:endParaRPr>
          </a:p>
          <a:p>
            <a:r>
              <a:rPr lang="en-US" sz="2000" b="1">
                <a:solidFill>
                  <a:srgbClr val="000000"/>
                </a:solidFill>
                <a:latin typeface="Calibri"/>
                <a:cs typeface="Calibri"/>
              </a:rPr>
              <a:t>You s</a:t>
            </a:r>
            <a:r>
              <a:rPr lang="en-US" sz="2000" b="1">
                <a:solidFill>
                  <a:srgbClr val="000000"/>
                </a:solidFill>
                <a:highlight>
                  <a:srgbClr val="FFFF00"/>
                </a:highlight>
                <a:latin typeface="Calibri"/>
                <a:cs typeface="Calibri"/>
              </a:rPr>
              <a:t>upported our vaccine and spay neuter clinic</a:t>
            </a:r>
            <a:r>
              <a:rPr lang="en-US" sz="2000" b="1">
                <a:solidFill>
                  <a:srgbClr val="000000"/>
                </a:solidFill>
                <a:latin typeface="Calibri"/>
                <a:cs typeface="Calibri"/>
              </a:rPr>
              <a:t>. </a:t>
            </a:r>
            <a:r>
              <a:rPr lang="en-US" sz="2000">
                <a:solidFill>
                  <a:srgbClr val="000000"/>
                </a:solidFill>
                <a:latin typeface="Calibri"/>
                <a:cs typeface="Calibri"/>
              </a:rPr>
              <a:t>In 2024, so many pet parents throughout our community needed help to provide care for their pets and thanks to you, we provided care to </a:t>
            </a:r>
            <a:r>
              <a:rPr lang="en-US" sz="2000">
                <a:solidFill>
                  <a:srgbClr val="000000"/>
                </a:solidFill>
                <a:highlight>
                  <a:srgbClr val="FFFF00"/>
                </a:highlight>
                <a:latin typeface="Calibri"/>
                <a:cs typeface="Calibri"/>
              </a:rPr>
              <a:t>XXX </a:t>
            </a:r>
            <a:r>
              <a:rPr lang="en-US" sz="2000">
                <a:solidFill>
                  <a:srgbClr val="000000"/>
                </a:solidFill>
                <a:latin typeface="Calibri"/>
                <a:cs typeface="Calibri"/>
              </a:rPr>
              <a:t>pets in our community. </a:t>
            </a:r>
            <a:r>
              <a:rPr lang="en-US" sz="2000">
                <a:solidFill>
                  <a:srgbClr val="000000"/>
                </a:solidFill>
                <a:highlight>
                  <a:srgbClr val="FFFF00"/>
                </a:highlight>
                <a:latin typeface="Calibri"/>
                <a:cs typeface="Calibri"/>
              </a:rPr>
              <a:t>Highlight the program you are most proud of.</a:t>
            </a:r>
            <a:endParaRPr lang="en-US" sz="2000">
              <a:solidFill>
                <a:srgbClr val="000000"/>
              </a:solidFill>
              <a:highlight>
                <a:srgbClr val="FFFF00"/>
              </a:highlight>
            </a:endParaRPr>
          </a:p>
          <a:p>
            <a:r>
              <a:rPr lang="en-US" sz="1100">
                <a:solidFill>
                  <a:srgbClr val="252524"/>
                </a:solidFill>
                <a:latin typeface="Calibri"/>
                <a:cs typeface="Calibri"/>
              </a:rPr>
              <a:t>                                                                    </a:t>
            </a:r>
            <a:endParaRPr lang="en-US" sz="2200">
              <a:cs typeface="Arial"/>
            </a:endParaRPr>
          </a:p>
          <a:p>
            <a:pPr algn="l"/>
            <a:endParaRPr lang="en-US" sz="2200">
              <a:cs typeface="Arial"/>
            </a:endParaRPr>
          </a:p>
        </p:txBody>
      </p:sp>
      <p:sp>
        <p:nvSpPr>
          <p:cNvPr id="23" name="TextBox 22">
            <a:extLst>
              <a:ext uri="{FF2B5EF4-FFF2-40B4-BE49-F238E27FC236}">
                <a16:creationId xmlns:a16="http://schemas.microsoft.com/office/drawing/2014/main" id="{544E108D-C859-C1EC-5636-D833BD162B24}"/>
              </a:ext>
            </a:extLst>
          </p:cNvPr>
          <p:cNvSpPr txBox="1"/>
          <p:nvPr/>
        </p:nvSpPr>
        <p:spPr>
          <a:xfrm>
            <a:off x="779842" y="1426448"/>
            <a:ext cx="87759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Arial"/>
              </a:rPr>
              <a:t>THE MIDDLE</a:t>
            </a:r>
          </a:p>
        </p:txBody>
      </p:sp>
      <p:cxnSp>
        <p:nvCxnSpPr>
          <p:cNvPr id="4" name="Straight Arrow Connector 3">
            <a:extLst>
              <a:ext uri="{FF2B5EF4-FFF2-40B4-BE49-F238E27FC236}">
                <a16:creationId xmlns:a16="http://schemas.microsoft.com/office/drawing/2014/main" id="{B31753E4-EEAF-438D-D2C1-3C2A6C565D18}"/>
              </a:ext>
            </a:extLst>
          </p:cNvPr>
          <p:cNvCxnSpPr>
            <a:cxnSpLocks/>
          </p:cNvCxnSpPr>
          <p:nvPr/>
        </p:nvCxnSpPr>
        <p:spPr>
          <a:xfrm>
            <a:off x="7481313" y="1855978"/>
            <a:ext cx="139172" cy="1073237"/>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D0FC5F4-29DF-E065-1F22-1419EEB9B2A1}"/>
              </a:ext>
            </a:extLst>
          </p:cNvPr>
          <p:cNvSpPr/>
          <p:nvPr/>
        </p:nvSpPr>
        <p:spPr>
          <a:xfrm>
            <a:off x="7332376" y="1330025"/>
            <a:ext cx="1801709"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4. Share what they've helped you accomplish</a:t>
            </a:r>
            <a:endParaRPr lang="en-US"/>
          </a:p>
        </p:txBody>
      </p:sp>
      <p:sp>
        <p:nvSpPr>
          <p:cNvPr id="7" name="Rectangle 6">
            <a:extLst>
              <a:ext uri="{FF2B5EF4-FFF2-40B4-BE49-F238E27FC236}">
                <a16:creationId xmlns:a16="http://schemas.microsoft.com/office/drawing/2014/main" id="{28235403-E39F-06C8-E0A9-CA7E93CE5C83}"/>
              </a:ext>
            </a:extLst>
          </p:cNvPr>
          <p:cNvSpPr/>
          <p:nvPr/>
        </p:nvSpPr>
        <p:spPr>
          <a:xfrm>
            <a:off x="9636904" y="4293184"/>
            <a:ext cx="1801709"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5. Share ONE powerful story of impact with photos</a:t>
            </a:r>
            <a:endParaRPr lang="en-US"/>
          </a:p>
        </p:txBody>
      </p:sp>
      <p:cxnSp>
        <p:nvCxnSpPr>
          <p:cNvPr id="8" name="Straight Arrow Connector 7">
            <a:extLst>
              <a:ext uri="{FF2B5EF4-FFF2-40B4-BE49-F238E27FC236}">
                <a16:creationId xmlns:a16="http://schemas.microsoft.com/office/drawing/2014/main" id="{39AECA6C-003E-B852-F50E-4F42004725A3}"/>
              </a:ext>
            </a:extLst>
          </p:cNvPr>
          <p:cNvCxnSpPr>
            <a:cxnSpLocks/>
          </p:cNvCxnSpPr>
          <p:nvPr/>
        </p:nvCxnSpPr>
        <p:spPr>
          <a:xfrm flipH="1" flipV="1">
            <a:off x="8826377" y="4099813"/>
            <a:ext cx="953617" cy="39366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073F1E3-6D56-250F-FCA6-D90C6FC7E37A}"/>
              </a:ext>
            </a:extLst>
          </p:cNvPr>
          <p:cNvCxnSpPr>
            <a:cxnSpLocks/>
          </p:cNvCxnSpPr>
          <p:nvPr/>
        </p:nvCxnSpPr>
        <p:spPr>
          <a:xfrm flipH="1" flipV="1">
            <a:off x="8242931" y="4825907"/>
            <a:ext cx="1495344" cy="573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5BFD410-7B1A-D062-92A3-E36933C568FD}"/>
              </a:ext>
            </a:extLst>
          </p:cNvPr>
          <p:cNvCxnSpPr>
            <a:cxnSpLocks/>
          </p:cNvCxnSpPr>
          <p:nvPr/>
        </p:nvCxnSpPr>
        <p:spPr>
          <a:xfrm flipV="1">
            <a:off x="9576603" y="5840987"/>
            <a:ext cx="780399" cy="50526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BA2F3885-70C6-32CB-2E47-4E1018C58F39}"/>
              </a:ext>
            </a:extLst>
          </p:cNvPr>
          <p:cNvSpPr/>
          <p:nvPr/>
        </p:nvSpPr>
        <p:spPr>
          <a:xfrm>
            <a:off x="7937903" y="5896089"/>
            <a:ext cx="1801709"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6. Share the impact they can make with their gift</a:t>
            </a:r>
          </a:p>
        </p:txBody>
      </p:sp>
    </p:spTree>
    <p:extLst>
      <p:ext uri="{BB962C8B-B14F-4D97-AF65-F5344CB8AC3E}">
        <p14:creationId xmlns:p14="http://schemas.microsoft.com/office/powerpoint/2010/main" val="7271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2938-F34A-05C1-691A-2DAFC7DF0A6A}"/>
              </a:ext>
            </a:extLst>
          </p:cNvPr>
          <p:cNvSpPr>
            <a:spLocks noGrp="1"/>
          </p:cNvSpPr>
          <p:nvPr>
            <p:ph type="title"/>
          </p:nvPr>
        </p:nvSpPr>
        <p:spPr>
          <a:xfrm>
            <a:off x="1828326" y="626708"/>
            <a:ext cx="10154836" cy="675989"/>
          </a:xfrm>
        </p:spPr>
        <p:txBody>
          <a:bodyPr>
            <a:normAutofit fontScale="90000"/>
          </a:bodyPr>
          <a:lstStyle/>
          <a:p>
            <a:r>
              <a:rPr lang="en-US" sz="4200">
                <a:latin typeface="Arial"/>
                <a:cs typeface="Arial"/>
              </a:rPr>
              <a:t>The Formula: A Sample Letter</a:t>
            </a:r>
            <a:endParaRPr lang="en-US" sz="4200" b="0">
              <a:solidFill>
                <a:srgbClr val="000000"/>
              </a:solidFill>
              <a:latin typeface="Arial"/>
              <a:cs typeface="Arial"/>
            </a:endParaRPr>
          </a:p>
          <a:p>
            <a:endParaRPr lang="en-US" sz="4200"/>
          </a:p>
        </p:txBody>
      </p:sp>
      <p:sp>
        <p:nvSpPr>
          <p:cNvPr id="21" name="TextBox 20">
            <a:extLst>
              <a:ext uri="{FF2B5EF4-FFF2-40B4-BE49-F238E27FC236}">
                <a16:creationId xmlns:a16="http://schemas.microsoft.com/office/drawing/2014/main" id="{25D92752-B91D-EE46-3A34-A93D8E37068B}"/>
              </a:ext>
            </a:extLst>
          </p:cNvPr>
          <p:cNvSpPr txBox="1"/>
          <p:nvPr/>
        </p:nvSpPr>
        <p:spPr>
          <a:xfrm>
            <a:off x="645929" y="2251449"/>
            <a:ext cx="1088663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E101A"/>
                </a:solidFill>
                <a:latin typeface="Calibri"/>
                <a:cs typeface="Calibri"/>
              </a:rPr>
              <a:t>As we reflect on 2024, we are proud of what we accomplished and all the lives that we saved but the need continues to grow. We want to be there to help the pets and people that need us in 2025 – will you join us?</a:t>
            </a:r>
            <a:endParaRPr lang="en-US"/>
          </a:p>
          <a:p>
            <a:endParaRPr lang="en-US" sz="1800">
              <a:solidFill>
                <a:srgbClr val="0E101A"/>
              </a:solidFill>
              <a:latin typeface="Calibri"/>
              <a:cs typeface="Calibri"/>
            </a:endParaRPr>
          </a:p>
          <a:p>
            <a:r>
              <a:rPr lang="en-US" sz="1800">
                <a:solidFill>
                  <a:srgbClr val="0E101A"/>
                </a:solidFill>
                <a:highlight>
                  <a:srgbClr val="FFFF00"/>
                </a:highlight>
                <a:latin typeface="Calibri"/>
                <a:cs typeface="Calibri"/>
              </a:rPr>
              <a:t>[Donor Name]</a:t>
            </a:r>
            <a:r>
              <a:rPr lang="en-US" sz="1800">
                <a:solidFill>
                  <a:srgbClr val="0E101A"/>
                </a:solidFill>
                <a:latin typeface="Calibri"/>
                <a:cs typeface="Calibri"/>
              </a:rPr>
              <a:t>, will you consider making a special gift for the animals? Please use the enclosed envelope or visit </a:t>
            </a:r>
            <a:r>
              <a:rPr lang="en-US" sz="1800">
                <a:solidFill>
                  <a:srgbClr val="0E101A"/>
                </a:solidFill>
                <a:highlight>
                  <a:srgbClr val="FFFF00"/>
                </a:highlight>
                <a:latin typeface="Calibri"/>
                <a:cs typeface="Calibri"/>
              </a:rPr>
              <a:t>www.OurDonationLink.com</a:t>
            </a:r>
            <a:r>
              <a:rPr lang="en-US" sz="1800">
                <a:solidFill>
                  <a:srgbClr val="0E101A"/>
                </a:solidFill>
                <a:latin typeface="Calibri"/>
                <a:cs typeface="Calibri"/>
              </a:rPr>
              <a:t> to help us care for even more animals in 2025.</a:t>
            </a:r>
            <a:endParaRPr lang="en-US"/>
          </a:p>
          <a:p>
            <a:r>
              <a:rPr lang="en-US" sz="1800">
                <a:solidFill>
                  <a:srgbClr val="0E101A"/>
                </a:solidFill>
                <a:latin typeface="Calibri"/>
                <a:cs typeface="Calibri"/>
              </a:rPr>
              <a:t> </a:t>
            </a:r>
            <a:r>
              <a:rPr lang="en-US" sz="1800">
                <a:solidFill>
                  <a:srgbClr val="DF6421"/>
                </a:solidFill>
                <a:latin typeface="Calibri"/>
                <a:cs typeface="Calibri"/>
              </a:rPr>
              <a:t>  </a:t>
            </a:r>
            <a:endParaRPr lang="en-US"/>
          </a:p>
          <a:p>
            <a:r>
              <a:rPr lang="en-US" sz="1800">
                <a:solidFill>
                  <a:srgbClr val="252524"/>
                </a:solidFill>
                <a:latin typeface="Calibri"/>
                <a:cs typeface="Calibri"/>
              </a:rPr>
              <a:t>We wish you all the best this holiday season,</a:t>
            </a:r>
            <a:endParaRPr lang="en-US" sz="2200">
              <a:solidFill>
                <a:srgbClr val="F5821F"/>
              </a:solidFill>
              <a:latin typeface="Arial" panose="020B0604020202020204"/>
              <a:cs typeface="Arial"/>
            </a:endParaRPr>
          </a:p>
          <a:p>
            <a:endParaRPr lang="en-US" sz="1800">
              <a:solidFill>
                <a:srgbClr val="252524"/>
              </a:solidFill>
              <a:latin typeface="Calibri"/>
              <a:ea typeface="Calibri"/>
              <a:cs typeface="Calibri"/>
            </a:endParaRPr>
          </a:p>
          <a:p>
            <a:r>
              <a:rPr lang="en-US" sz="2400" i="1">
                <a:solidFill>
                  <a:srgbClr val="252524"/>
                </a:solidFill>
                <a:highlight>
                  <a:srgbClr val="FFFF00"/>
                </a:highlight>
                <a:latin typeface="Calibri"/>
                <a:ea typeface="Calibri"/>
                <a:cs typeface="Calibri"/>
              </a:rPr>
              <a:t>Personal signature*</a:t>
            </a:r>
          </a:p>
          <a:p>
            <a:endParaRPr lang="en-US" sz="1800">
              <a:solidFill>
                <a:srgbClr val="252524"/>
              </a:solidFill>
              <a:highlight>
                <a:srgbClr val="FFFF00"/>
              </a:highlight>
              <a:latin typeface="Calibri"/>
              <a:ea typeface="Calibri"/>
              <a:cs typeface="Calibri"/>
            </a:endParaRPr>
          </a:p>
          <a:p>
            <a:r>
              <a:rPr lang="en-US" sz="1800">
                <a:solidFill>
                  <a:srgbClr val="252524"/>
                </a:solidFill>
                <a:highlight>
                  <a:srgbClr val="FFFF00"/>
                </a:highlight>
                <a:latin typeface="Calibri"/>
                <a:ea typeface="Calibri"/>
                <a:cs typeface="Calibri"/>
              </a:rPr>
              <a:t>Staff Name</a:t>
            </a:r>
          </a:p>
          <a:p>
            <a:r>
              <a:rPr lang="en-US" sz="1800">
                <a:solidFill>
                  <a:srgbClr val="252524"/>
                </a:solidFill>
                <a:highlight>
                  <a:srgbClr val="FFFF00"/>
                </a:highlight>
                <a:latin typeface="Calibri"/>
                <a:ea typeface="Calibri"/>
                <a:cs typeface="Calibri"/>
              </a:rPr>
              <a:t>Staff Title</a:t>
            </a:r>
          </a:p>
          <a:p>
            <a:r>
              <a:rPr lang="en-US" sz="1800">
                <a:solidFill>
                  <a:srgbClr val="252524"/>
                </a:solidFill>
                <a:highlight>
                  <a:srgbClr val="FFFF00"/>
                </a:highlight>
                <a:latin typeface="Calibri"/>
                <a:cs typeface="Calibri"/>
              </a:rPr>
              <a:t>Organization Name</a:t>
            </a:r>
            <a:endParaRPr lang="en-US" sz="1800">
              <a:solidFill>
                <a:srgbClr val="252524"/>
              </a:solidFill>
              <a:latin typeface="Calibri"/>
              <a:ea typeface="Calibri"/>
              <a:cs typeface="Calibri"/>
            </a:endParaRPr>
          </a:p>
          <a:p>
            <a:endParaRPr lang="en-US" sz="1400" i="1">
              <a:solidFill>
                <a:srgbClr val="252524"/>
              </a:solidFill>
              <a:latin typeface="Calibri"/>
              <a:ea typeface="Calibri"/>
              <a:cs typeface="Calibri"/>
            </a:endParaRPr>
          </a:p>
          <a:p>
            <a:r>
              <a:rPr lang="en-US" sz="1400" i="1">
                <a:solidFill>
                  <a:srgbClr val="252524"/>
                </a:solidFill>
                <a:latin typeface="Calibri"/>
                <a:ea typeface="Calibri"/>
                <a:cs typeface="Calibri"/>
              </a:rPr>
              <a:t>*If you can dedicate any staff/board/volunteer time to personally sign letters of high-level donors, this could help increase your donations.</a:t>
            </a:r>
            <a:endParaRPr lang="en-US"/>
          </a:p>
          <a:p>
            <a:endParaRPr lang="en-US" sz="2200">
              <a:cs typeface="Arial"/>
            </a:endParaRPr>
          </a:p>
          <a:p>
            <a:endParaRPr lang="en-US" sz="2200">
              <a:cs typeface="Arial"/>
            </a:endParaRPr>
          </a:p>
        </p:txBody>
      </p:sp>
      <p:sp>
        <p:nvSpPr>
          <p:cNvPr id="23" name="TextBox 22">
            <a:extLst>
              <a:ext uri="{FF2B5EF4-FFF2-40B4-BE49-F238E27FC236}">
                <a16:creationId xmlns:a16="http://schemas.microsoft.com/office/drawing/2014/main" id="{544E108D-C859-C1EC-5636-D833BD162B24}"/>
              </a:ext>
            </a:extLst>
          </p:cNvPr>
          <p:cNvSpPr txBox="1"/>
          <p:nvPr/>
        </p:nvSpPr>
        <p:spPr>
          <a:xfrm>
            <a:off x="761162" y="1510814"/>
            <a:ext cx="98594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Arial"/>
              </a:rPr>
              <a:t>THE END</a:t>
            </a:r>
          </a:p>
        </p:txBody>
      </p:sp>
      <p:cxnSp>
        <p:nvCxnSpPr>
          <p:cNvPr id="6" name="Straight Arrow Connector 5">
            <a:extLst>
              <a:ext uri="{FF2B5EF4-FFF2-40B4-BE49-F238E27FC236}">
                <a16:creationId xmlns:a16="http://schemas.microsoft.com/office/drawing/2014/main" id="{7D3568D5-DCD8-803B-1580-766773CC65F1}"/>
              </a:ext>
            </a:extLst>
          </p:cNvPr>
          <p:cNvCxnSpPr>
            <a:cxnSpLocks/>
          </p:cNvCxnSpPr>
          <p:nvPr/>
        </p:nvCxnSpPr>
        <p:spPr>
          <a:xfrm flipH="1" flipV="1">
            <a:off x="7182848" y="3384381"/>
            <a:ext cx="1504686" cy="6646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1AB76F3-8096-8978-75FB-E5CD5D243F44}"/>
              </a:ext>
            </a:extLst>
          </p:cNvPr>
          <p:cNvCxnSpPr>
            <a:cxnSpLocks/>
          </p:cNvCxnSpPr>
          <p:nvPr/>
        </p:nvCxnSpPr>
        <p:spPr>
          <a:xfrm flipV="1">
            <a:off x="9185089" y="2805094"/>
            <a:ext cx="120491" cy="127194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79B85A5A-F5EA-9818-C1B1-B38797BC0EF9}"/>
              </a:ext>
            </a:extLst>
          </p:cNvPr>
          <p:cNvSpPr/>
          <p:nvPr/>
        </p:nvSpPr>
        <p:spPr>
          <a:xfrm>
            <a:off x="8087345" y="3999394"/>
            <a:ext cx="1614908" cy="774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cs typeface="Arial"/>
              </a:rPr>
              <a:t>7. Make a clear Call To Action</a:t>
            </a:r>
          </a:p>
        </p:txBody>
      </p:sp>
    </p:spTree>
    <p:extLst>
      <p:ext uri="{BB962C8B-B14F-4D97-AF65-F5344CB8AC3E}">
        <p14:creationId xmlns:p14="http://schemas.microsoft.com/office/powerpoint/2010/main" val="99743096"/>
      </p:ext>
    </p:extLst>
  </p:cSld>
  <p:clrMapOvr>
    <a:masterClrMapping/>
  </p:clrMapOvr>
</p:sld>
</file>

<file path=ppt/theme/theme1.xml><?xml version="1.0" encoding="utf-8"?>
<a:theme xmlns:a="http://schemas.openxmlformats.org/drawingml/2006/main" name="BF Powerpoint Template 022618">
  <a:themeElements>
    <a:clrScheme name="Custom 1">
      <a:dk1>
        <a:srgbClr val="F5821F"/>
      </a:dk1>
      <a:lt1>
        <a:srgbClr val="FFFFFF"/>
      </a:lt1>
      <a:dk2>
        <a:srgbClr val="585958"/>
      </a:dk2>
      <a:lt2>
        <a:srgbClr val="313130"/>
      </a:lt2>
      <a:accent1>
        <a:srgbClr val="FFC798"/>
      </a:accent1>
      <a:accent2>
        <a:srgbClr val="D8A982"/>
      </a:accent2>
      <a:accent3>
        <a:srgbClr val="666766"/>
      </a:accent3>
      <a:accent4>
        <a:srgbClr val="949493"/>
      </a:accent4>
      <a:accent5>
        <a:srgbClr val="D6D7D6"/>
      </a:accent5>
      <a:accent6>
        <a:srgbClr val="CC6C1A"/>
      </a:accent6>
      <a:hlink>
        <a:srgbClr val="F5821F"/>
      </a:hlink>
      <a:folHlink>
        <a:srgbClr val="CC6C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F Powerpoint Template 022618" id="{207603F0-4113-4F48-A467-FE68E26C58F5}" vid="{3C7E23F9-A907-AC4E-B9EC-1D624290C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AC7AC2275E3F4F849261447F3E168F" ma:contentTypeVersion="18" ma:contentTypeDescription="Create a new document." ma:contentTypeScope="" ma:versionID="5ec034b3d89a55f06e4b697fd3fe1ec8">
  <xsd:schema xmlns:xsd="http://www.w3.org/2001/XMLSchema" xmlns:xs="http://www.w3.org/2001/XMLSchema" xmlns:p="http://schemas.microsoft.com/office/2006/metadata/properties" xmlns:ns2="c2a2e2a9-00cd-4716-bfc7-6f1621531c76" xmlns:ns3="bde8240b-6f42-45a2-ab5b-c3105d5dbb91" targetNamespace="http://schemas.microsoft.com/office/2006/metadata/properties" ma:root="true" ma:fieldsID="2b65612960830701f146d0021d5ce84e" ns2:_="" ns3:_="">
    <xsd:import namespace="c2a2e2a9-00cd-4716-bfc7-6f1621531c76"/>
    <xsd:import namespace="bde8240b-6f42-45a2-ab5b-c3105d5dbb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2e2a9-00cd-4716-bfc7-6f1621531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193e7e3-3353-4503-bdf8-e0cd52bf05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e8240b-6f42-45a2-ab5b-c3105d5dbb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bf41bb5-54f6-43ed-9b9d-c6ff32d53cf0}" ma:internalName="TaxCatchAll" ma:showField="CatchAllData" ma:web="bde8240b-6f42-45a2-ab5b-c3105d5db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e8240b-6f42-45a2-ab5b-c3105d5dbb91" xsi:nil="true"/>
    <lcf76f155ced4ddcb4097134ff3c332f xmlns="c2a2e2a9-00cd-4716-bfc7-6f1621531c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C03234-900D-4FA4-BAAA-6C6D869ABCEF}">
  <ds:schemaRefs>
    <ds:schemaRef ds:uri="bde8240b-6f42-45a2-ab5b-c3105d5dbb91"/>
    <ds:schemaRef ds:uri="c2a2e2a9-00cd-4716-bfc7-6f1621531c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455D4A-859E-4DDA-94FA-E4FE83AB8957}">
  <ds:schemaRefs>
    <ds:schemaRef ds:uri="http://schemas.microsoft.com/sharepoint/v3/contenttype/forms"/>
  </ds:schemaRefs>
</ds:datastoreItem>
</file>

<file path=customXml/itemProps3.xml><?xml version="1.0" encoding="utf-8"?>
<ds:datastoreItem xmlns:ds="http://schemas.openxmlformats.org/officeDocument/2006/customXml" ds:itemID="{0D2B7AEE-2F23-4F89-8404-363410B2C964}">
  <ds:schemaRefs>
    <ds:schemaRef ds:uri="bde8240b-6f42-45a2-ab5b-c3105d5dbb91"/>
    <ds:schemaRef ds:uri="c2a2e2a9-00cd-4716-bfc7-6f1621531c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BF Powerpoint Template 022618</Template>
  <Application>Microsoft Office PowerPoint</Application>
  <PresentationFormat>Custom</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BF Powerpoint Template 022618</vt:lpstr>
      <vt:lpstr>Start Fundraising Now: Your Formula for Year-End Asks</vt:lpstr>
      <vt:lpstr>Today's Speakers</vt:lpstr>
      <vt:lpstr>Basics of Donor Cultivation</vt:lpstr>
      <vt:lpstr>Key Dates</vt:lpstr>
      <vt:lpstr>Key Dates</vt:lpstr>
      <vt:lpstr>The Formula</vt:lpstr>
      <vt:lpstr>The Formula: A Sample Letter</vt:lpstr>
      <vt:lpstr>The Formula: A Sample Letter </vt:lpstr>
      <vt:lpstr>The Formula: A Sample Letter </vt:lpstr>
      <vt:lpstr>Examples</vt:lpstr>
      <vt:lpstr>Direct Mail  Example</vt:lpstr>
      <vt:lpstr>PowerPoint Presentation</vt:lpstr>
      <vt:lpstr>Paws4ever: Direct Mail Results</vt:lpstr>
      <vt:lpstr>Direct Mail  Example</vt:lpstr>
      <vt:lpstr>PowerPoint Presentation</vt:lpstr>
      <vt:lpstr>Paws4ever: Direct Mail Results</vt:lpstr>
      <vt:lpstr>Email Example</vt:lpstr>
      <vt:lpstr>Paws4ever: Email Results</vt:lpstr>
      <vt:lpstr>Email Example</vt:lpstr>
      <vt:lpstr>Paws4ever: Email Results</vt:lpstr>
      <vt:lpstr>Social Media Example</vt:lpstr>
      <vt:lpstr>Social Media Example</vt:lpstr>
      <vt:lpstr>Direct Mail  Example</vt:lpstr>
      <vt:lpstr>PowerPoint Presentation</vt:lpstr>
      <vt:lpstr>Municipal considerations</vt:lpstr>
      <vt:lpstr>Municipal considerations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Enriquez</dc:creator>
  <cp:revision>5</cp:revision>
  <dcterms:created xsi:type="dcterms:W3CDTF">2018-02-26T21:30:44Z</dcterms:created>
  <dcterms:modified xsi:type="dcterms:W3CDTF">2024-10-24T16:51:36Z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0x01010045AC7AC2275E3F4F849261447F3E168F</vt:lpwstr>
  </property>
  <property fmtid="{D5CDD505-2E9C-101B-9397-08002B2CF9AE}" pid="3" name="MediaServiceImageTags">
    <vt:lpwstr/>
  </property>
</Properties>
</file>